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5" r:id="rId1"/>
  </p:sldMasterIdLst>
  <p:notesMasterIdLst>
    <p:notesMasterId r:id="rId23"/>
  </p:notesMasterIdLst>
  <p:sldIdLst>
    <p:sldId id="313" r:id="rId2"/>
    <p:sldId id="315" r:id="rId3"/>
    <p:sldId id="316" r:id="rId4"/>
    <p:sldId id="325" r:id="rId5"/>
    <p:sldId id="314" r:id="rId6"/>
    <p:sldId id="339" r:id="rId7"/>
    <p:sldId id="317" r:id="rId8"/>
    <p:sldId id="321" r:id="rId9"/>
    <p:sldId id="329" r:id="rId10"/>
    <p:sldId id="332" r:id="rId11"/>
    <p:sldId id="344" r:id="rId12"/>
    <p:sldId id="335" r:id="rId13"/>
    <p:sldId id="331" r:id="rId14"/>
    <p:sldId id="343" r:id="rId15"/>
    <p:sldId id="330" r:id="rId16"/>
    <p:sldId id="340" r:id="rId17"/>
    <p:sldId id="327" r:id="rId18"/>
    <p:sldId id="336" r:id="rId19"/>
    <p:sldId id="337" r:id="rId20"/>
    <p:sldId id="345" r:id="rId21"/>
    <p:sldId id="346" r:id="rId22"/>
  </p:sldIdLst>
  <p:sldSz cx="9144000" cy="5143500" type="screen16x9"/>
  <p:notesSz cx="6858000" cy="9144000"/>
  <p:embeddedFontLst>
    <p:embeddedFont>
      <p:font typeface="Nanum Gothic" panose="020B0600000101010101" charset="-127"/>
      <p:regular r:id="rId24"/>
      <p:bold r:id="rId25"/>
    </p:embeddedFon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Yu Gothic" panose="020B0400000000000000" pitchFamily="34" charset="-128"/>
      <p:regular r:id="rId30"/>
      <p:bold r:id="rId31"/>
    </p:embeddedFont>
    <p:embeddedFont>
      <p:font typeface="コーポレート・ロゴ（ラウンド）ver3 Bold" panose="02000600000000000000" pitchFamily="50" charset="-128"/>
      <p:bold r:id="rId32"/>
    </p:embeddedFont>
    <p:embeddedFont>
      <p:font typeface="여기어때 잘난체" panose="020B0600000101010101" pitchFamily="50" charset="-127"/>
      <p:bold r:id="rId33"/>
    </p:embeddedFont>
    <p:embeddedFont>
      <p:font typeface="여기어때 잘난체 OTF" panose="020B0600000101010101" pitchFamily="34" charset="-127"/>
      <p:bold r:id="rId34"/>
    </p:embeddedFont>
    <p:embeddedFont>
      <p:font typeface="휴먼옛체" panose="02030504000101010101" pitchFamily="18" charset="-127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C5C5C5"/>
    <a:srgbClr val="F2F2F2"/>
    <a:srgbClr val="9ECAF6"/>
    <a:srgbClr val="B8B8B8"/>
    <a:srgbClr val="B0B0B0"/>
    <a:srgbClr val="B4B4B4"/>
    <a:srgbClr val="A1A1A1"/>
    <a:srgbClr val="646464"/>
    <a:srgbClr val="4545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7C6D9E-31F5-406E-BAEA-8D46BD6161E2}">
  <a:tblStyle styleId="{AA7C6D9E-31F5-406E-BAEA-8D46BD6161E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3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3a4aff8abf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3a4aff8abf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210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225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13250" y="1246870"/>
            <a:ext cx="7717500" cy="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 i="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/>
          <p:nvPr/>
        </p:nvSpPr>
        <p:spPr>
          <a:xfrm flipH="1">
            <a:off x="8304357" y="4505075"/>
            <a:ext cx="1342463" cy="31815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/>
          <p:nvPr/>
        </p:nvSpPr>
        <p:spPr>
          <a:xfrm rot="5400000" flipH="1">
            <a:off x="-729907" y="297617"/>
            <a:ext cx="2198590" cy="48377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 flipH="1">
            <a:off x="7186099" y="237200"/>
            <a:ext cx="848101" cy="20095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 flipH="1">
            <a:off x="43399" y="4072325"/>
            <a:ext cx="848101" cy="20095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5"/>
          <p:cNvSpPr/>
          <p:nvPr/>
        </p:nvSpPr>
        <p:spPr>
          <a:xfrm>
            <a:off x="-385204" y="3667150"/>
            <a:ext cx="1701325" cy="40320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5"/>
          <p:cNvSpPr/>
          <p:nvPr/>
        </p:nvSpPr>
        <p:spPr>
          <a:xfrm rot="5400000">
            <a:off x="-595110" y="4542839"/>
            <a:ext cx="3217346" cy="70792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5"/>
          <p:cNvSpPr/>
          <p:nvPr/>
        </p:nvSpPr>
        <p:spPr>
          <a:xfrm>
            <a:off x="6500221" y="136300"/>
            <a:ext cx="1701325" cy="40320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5"/>
          <p:cNvSpPr/>
          <p:nvPr/>
        </p:nvSpPr>
        <p:spPr>
          <a:xfrm rot="-5400000">
            <a:off x="6521765" y="-107261"/>
            <a:ext cx="3217346" cy="70792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5"/>
          <p:cNvSpPr/>
          <p:nvPr/>
        </p:nvSpPr>
        <p:spPr>
          <a:xfrm>
            <a:off x="8059749" y="1726976"/>
            <a:ext cx="1166512" cy="27645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5"/>
          <p:cNvSpPr/>
          <p:nvPr/>
        </p:nvSpPr>
        <p:spPr>
          <a:xfrm>
            <a:off x="822949" y="4545426"/>
            <a:ext cx="1166512" cy="27645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36"/>
          <p:cNvGrpSpPr/>
          <p:nvPr/>
        </p:nvGrpSpPr>
        <p:grpSpPr>
          <a:xfrm rot="5400000">
            <a:off x="6861422" y="2782455"/>
            <a:ext cx="1664472" cy="3380501"/>
            <a:chOff x="7681603" y="-387311"/>
            <a:chExt cx="1692396" cy="3649861"/>
          </a:xfrm>
        </p:grpSpPr>
        <p:sp>
          <p:nvSpPr>
            <p:cNvPr id="261" name="Google Shape;261;p36"/>
            <p:cNvSpPr/>
            <p:nvPr/>
          </p:nvSpPr>
          <p:spPr>
            <a:xfrm rot="-5400000">
              <a:off x="6702662" y="591631"/>
              <a:ext cx="3649861" cy="1691979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6"/>
            <p:cNvSpPr/>
            <p:nvPr/>
          </p:nvSpPr>
          <p:spPr>
            <a:xfrm rot="-5400000">
              <a:off x="7073410" y="636375"/>
              <a:ext cx="3189669" cy="1411509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Google Shape;263;p36"/>
          <p:cNvSpPr/>
          <p:nvPr/>
        </p:nvSpPr>
        <p:spPr>
          <a:xfrm>
            <a:off x="6684475" y="3466475"/>
            <a:ext cx="948503" cy="22477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6"/>
          <p:cNvSpPr/>
          <p:nvPr/>
        </p:nvSpPr>
        <p:spPr>
          <a:xfrm>
            <a:off x="8143314" y="2494103"/>
            <a:ext cx="1128125" cy="267342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6"/>
          <p:cNvSpPr/>
          <p:nvPr/>
        </p:nvSpPr>
        <p:spPr>
          <a:xfrm>
            <a:off x="8080306" y="2581135"/>
            <a:ext cx="700953" cy="1563370"/>
          </a:xfrm>
          <a:custGeom>
            <a:avLst/>
            <a:gdLst/>
            <a:ahLst/>
            <a:cxnLst/>
            <a:rect l="l" t="t" r="r" b="b"/>
            <a:pathLst>
              <a:path w="11869" h="26472" extrusionOk="0">
                <a:moveTo>
                  <a:pt x="3136" y="0"/>
                </a:moveTo>
                <a:cubicBezTo>
                  <a:pt x="3136" y="1"/>
                  <a:pt x="3529" y="4229"/>
                  <a:pt x="3824" y="4574"/>
                </a:cubicBezTo>
                <a:cubicBezTo>
                  <a:pt x="4120" y="4918"/>
                  <a:pt x="4610" y="5509"/>
                  <a:pt x="4610" y="5509"/>
                </a:cubicBezTo>
                <a:lnTo>
                  <a:pt x="4610" y="5985"/>
                </a:lnTo>
                <a:cubicBezTo>
                  <a:pt x="4333" y="6152"/>
                  <a:pt x="4161" y="6470"/>
                  <a:pt x="4196" y="6813"/>
                </a:cubicBezTo>
                <a:cubicBezTo>
                  <a:pt x="4210" y="6946"/>
                  <a:pt x="4254" y="7069"/>
                  <a:pt x="4319" y="7177"/>
                </a:cubicBezTo>
                <a:cubicBezTo>
                  <a:pt x="3857" y="7640"/>
                  <a:pt x="1" y="11513"/>
                  <a:pt x="185" y="11605"/>
                </a:cubicBezTo>
                <a:cubicBezTo>
                  <a:pt x="189" y="11607"/>
                  <a:pt x="195" y="11608"/>
                  <a:pt x="202" y="11608"/>
                </a:cubicBezTo>
                <a:cubicBezTo>
                  <a:pt x="514" y="11608"/>
                  <a:pt x="3433" y="9483"/>
                  <a:pt x="3578" y="9147"/>
                </a:cubicBezTo>
                <a:cubicBezTo>
                  <a:pt x="3725" y="8802"/>
                  <a:pt x="4267" y="8213"/>
                  <a:pt x="4364" y="7967"/>
                </a:cubicBezTo>
                <a:cubicBezTo>
                  <a:pt x="4412" y="7848"/>
                  <a:pt x="4527" y="7651"/>
                  <a:pt x="4634" y="7478"/>
                </a:cubicBezTo>
                <a:cubicBezTo>
                  <a:pt x="4689" y="7507"/>
                  <a:pt x="4746" y="7531"/>
                  <a:pt x="4807" y="7550"/>
                </a:cubicBezTo>
                <a:cubicBezTo>
                  <a:pt x="4623" y="10384"/>
                  <a:pt x="4558" y="26472"/>
                  <a:pt x="4558" y="26472"/>
                </a:cubicBezTo>
                <a:lnTo>
                  <a:pt x="6042" y="26472"/>
                </a:lnTo>
                <a:lnTo>
                  <a:pt x="5316" y="7545"/>
                </a:lnTo>
                <a:cubicBezTo>
                  <a:pt x="5556" y="7469"/>
                  <a:pt x="5745" y="7292"/>
                  <a:pt x="5843" y="7068"/>
                </a:cubicBezTo>
                <a:cubicBezTo>
                  <a:pt x="6909" y="7367"/>
                  <a:pt x="10825" y="8470"/>
                  <a:pt x="11309" y="8606"/>
                </a:cubicBezTo>
                <a:cubicBezTo>
                  <a:pt x="11485" y="8655"/>
                  <a:pt x="11593" y="8676"/>
                  <a:pt x="11659" y="8676"/>
                </a:cubicBezTo>
                <a:cubicBezTo>
                  <a:pt x="11804" y="8676"/>
                  <a:pt x="11755" y="8579"/>
                  <a:pt x="11801" y="8471"/>
                </a:cubicBezTo>
                <a:cubicBezTo>
                  <a:pt x="11868" y="8314"/>
                  <a:pt x="8533" y="7127"/>
                  <a:pt x="8196" y="6915"/>
                </a:cubicBezTo>
                <a:cubicBezTo>
                  <a:pt x="8060" y="6829"/>
                  <a:pt x="7832" y="6800"/>
                  <a:pt x="7590" y="6800"/>
                </a:cubicBezTo>
                <a:cubicBezTo>
                  <a:pt x="7234" y="6800"/>
                  <a:pt x="6847" y="6863"/>
                  <a:pt x="6674" y="6904"/>
                </a:cubicBezTo>
                <a:cubicBezTo>
                  <a:pt x="6639" y="6912"/>
                  <a:pt x="6600" y="6915"/>
                  <a:pt x="6557" y="6915"/>
                </a:cubicBezTo>
                <a:cubicBezTo>
                  <a:pt x="6355" y="6915"/>
                  <a:pt x="6083" y="6837"/>
                  <a:pt x="5913" y="6781"/>
                </a:cubicBezTo>
                <a:cubicBezTo>
                  <a:pt x="5916" y="6733"/>
                  <a:pt x="5915" y="6685"/>
                  <a:pt x="5911" y="6635"/>
                </a:cubicBezTo>
                <a:cubicBezTo>
                  <a:pt x="5865" y="6192"/>
                  <a:pt x="5490" y="5862"/>
                  <a:pt x="5054" y="5862"/>
                </a:cubicBezTo>
                <a:cubicBezTo>
                  <a:pt x="5032" y="5862"/>
                  <a:pt x="5010" y="5863"/>
                  <a:pt x="4988" y="5865"/>
                </a:cubicBezTo>
                <a:cubicBezTo>
                  <a:pt x="4678" y="4760"/>
                  <a:pt x="3352" y="88"/>
                  <a:pt x="3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6"/>
          <p:cNvSpPr/>
          <p:nvPr/>
        </p:nvSpPr>
        <p:spPr>
          <a:xfrm flipH="1">
            <a:off x="7670468" y="3084434"/>
            <a:ext cx="409837" cy="914078"/>
          </a:xfrm>
          <a:custGeom>
            <a:avLst/>
            <a:gdLst/>
            <a:ahLst/>
            <a:cxnLst/>
            <a:rect l="l" t="t" r="r" b="b"/>
            <a:pathLst>
              <a:path w="11869" h="26472" extrusionOk="0">
                <a:moveTo>
                  <a:pt x="3136" y="0"/>
                </a:moveTo>
                <a:cubicBezTo>
                  <a:pt x="3136" y="1"/>
                  <a:pt x="3529" y="4229"/>
                  <a:pt x="3824" y="4574"/>
                </a:cubicBezTo>
                <a:cubicBezTo>
                  <a:pt x="4120" y="4918"/>
                  <a:pt x="4610" y="5509"/>
                  <a:pt x="4610" y="5509"/>
                </a:cubicBezTo>
                <a:lnTo>
                  <a:pt x="4610" y="5985"/>
                </a:lnTo>
                <a:cubicBezTo>
                  <a:pt x="4333" y="6152"/>
                  <a:pt x="4161" y="6470"/>
                  <a:pt x="4196" y="6813"/>
                </a:cubicBezTo>
                <a:cubicBezTo>
                  <a:pt x="4210" y="6946"/>
                  <a:pt x="4254" y="7069"/>
                  <a:pt x="4319" y="7177"/>
                </a:cubicBezTo>
                <a:cubicBezTo>
                  <a:pt x="3857" y="7640"/>
                  <a:pt x="1" y="11513"/>
                  <a:pt x="185" y="11605"/>
                </a:cubicBezTo>
                <a:cubicBezTo>
                  <a:pt x="189" y="11607"/>
                  <a:pt x="195" y="11608"/>
                  <a:pt x="202" y="11608"/>
                </a:cubicBezTo>
                <a:cubicBezTo>
                  <a:pt x="514" y="11608"/>
                  <a:pt x="3433" y="9483"/>
                  <a:pt x="3578" y="9147"/>
                </a:cubicBezTo>
                <a:cubicBezTo>
                  <a:pt x="3725" y="8802"/>
                  <a:pt x="4267" y="8213"/>
                  <a:pt x="4364" y="7967"/>
                </a:cubicBezTo>
                <a:cubicBezTo>
                  <a:pt x="4412" y="7848"/>
                  <a:pt x="4527" y="7651"/>
                  <a:pt x="4634" y="7478"/>
                </a:cubicBezTo>
                <a:cubicBezTo>
                  <a:pt x="4689" y="7507"/>
                  <a:pt x="4746" y="7531"/>
                  <a:pt x="4807" y="7550"/>
                </a:cubicBezTo>
                <a:cubicBezTo>
                  <a:pt x="4623" y="10384"/>
                  <a:pt x="4558" y="26472"/>
                  <a:pt x="4558" y="26472"/>
                </a:cubicBezTo>
                <a:lnTo>
                  <a:pt x="6042" y="26472"/>
                </a:lnTo>
                <a:lnTo>
                  <a:pt x="5316" y="7545"/>
                </a:lnTo>
                <a:cubicBezTo>
                  <a:pt x="5556" y="7469"/>
                  <a:pt x="5745" y="7292"/>
                  <a:pt x="5843" y="7068"/>
                </a:cubicBezTo>
                <a:cubicBezTo>
                  <a:pt x="6909" y="7367"/>
                  <a:pt x="10825" y="8470"/>
                  <a:pt x="11309" y="8606"/>
                </a:cubicBezTo>
                <a:cubicBezTo>
                  <a:pt x="11485" y="8655"/>
                  <a:pt x="11593" y="8676"/>
                  <a:pt x="11659" y="8676"/>
                </a:cubicBezTo>
                <a:cubicBezTo>
                  <a:pt x="11804" y="8676"/>
                  <a:pt x="11755" y="8579"/>
                  <a:pt x="11801" y="8471"/>
                </a:cubicBezTo>
                <a:cubicBezTo>
                  <a:pt x="11868" y="8314"/>
                  <a:pt x="8533" y="7127"/>
                  <a:pt x="8196" y="6915"/>
                </a:cubicBezTo>
                <a:cubicBezTo>
                  <a:pt x="8060" y="6829"/>
                  <a:pt x="7832" y="6800"/>
                  <a:pt x="7590" y="6800"/>
                </a:cubicBezTo>
                <a:cubicBezTo>
                  <a:pt x="7234" y="6800"/>
                  <a:pt x="6847" y="6863"/>
                  <a:pt x="6674" y="6904"/>
                </a:cubicBezTo>
                <a:cubicBezTo>
                  <a:pt x="6639" y="6912"/>
                  <a:pt x="6600" y="6915"/>
                  <a:pt x="6557" y="6915"/>
                </a:cubicBezTo>
                <a:cubicBezTo>
                  <a:pt x="6355" y="6915"/>
                  <a:pt x="6083" y="6837"/>
                  <a:pt x="5913" y="6781"/>
                </a:cubicBezTo>
                <a:cubicBezTo>
                  <a:pt x="5916" y="6733"/>
                  <a:pt x="5915" y="6685"/>
                  <a:pt x="5911" y="6635"/>
                </a:cubicBezTo>
                <a:cubicBezTo>
                  <a:pt x="5865" y="6192"/>
                  <a:pt x="5490" y="5862"/>
                  <a:pt x="5054" y="5862"/>
                </a:cubicBezTo>
                <a:cubicBezTo>
                  <a:pt x="5032" y="5862"/>
                  <a:pt x="5010" y="5863"/>
                  <a:pt x="4988" y="5865"/>
                </a:cubicBezTo>
                <a:cubicBezTo>
                  <a:pt x="4678" y="4760"/>
                  <a:pt x="3352" y="88"/>
                  <a:pt x="3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267;p36"/>
          <p:cNvGrpSpPr/>
          <p:nvPr/>
        </p:nvGrpSpPr>
        <p:grpSpPr>
          <a:xfrm rot="-5400000" flipH="1">
            <a:off x="491847" y="2869480"/>
            <a:ext cx="1664472" cy="3380501"/>
            <a:chOff x="7681603" y="-387311"/>
            <a:chExt cx="1692396" cy="3649861"/>
          </a:xfrm>
        </p:grpSpPr>
        <p:sp>
          <p:nvSpPr>
            <p:cNvPr id="268" name="Google Shape;268;p36"/>
            <p:cNvSpPr/>
            <p:nvPr/>
          </p:nvSpPr>
          <p:spPr>
            <a:xfrm rot="-5400000">
              <a:off x="6702662" y="591631"/>
              <a:ext cx="3649861" cy="1691979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6"/>
            <p:cNvSpPr/>
            <p:nvPr/>
          </p:nvSpPr>
          <p:spPr>
            <a:xfrm rot="-5400000">
              <a:off x="7073410" y="636375"/>
              <a:ext cx="3189669" cy="1411509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36"/>
          <p:cNvSpPr/>
          <p:nvPr/>
        </p:nvSpPr>
        <p:spPr>
          <a:xfrm flipH="1">
            <a:off x="112688" y="2393725"/>
            <a:ext cx="948503" cy="22477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6"/>
          <p:cNvSpPr/>
          <p:nvPr/>
        </p:nvSpPr>
        <p:spPr>
          <a:xfrm flipH="1">
            <a:off x="2002394" y="4447901"/>
            <a:ext cx="1433230" cy="33964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6"/>
          <p:cNvSpPr/>
          <p:nvPr/>
        </p:nvSpPr>
        <p:spPr>
          <a:xfrm flipH="1">
            <a:off x="236481" y="2668160"/>
            <a:ext cx="700953" cy="1563370"/>
          </a:xfrm>
          <a:custGeom>
            <a:avLst/>
            <a:gdLst/>
            <a:ahLst/>
            <a:cxnLst/>
            <a:rect l="l" t="t" r="r" b="b"/>
            <a:pathLst>
              <a:path w="11869" h="26472" extrusionOk="0">
                <a:moveTo>
                  <a:pt x="3136" y="0"/>
                </a:moveTo>
                <a:cubicBezTo>
                  <a:pt x="3136" y="1"/>
                  <a:pt x="3529" y="4229"/>
                  <a:pt x="3824" y="4574"/>
                </a:cubicBezTo>
                <a:cubicBezTo>
                  <a:pt x="4120" y="4918"/>
                  <a:pt x="4610" y="5509"/>
                  <a:pt x="4610" y="5509"/>
                </a:cubicBezTo>
                <a:lnTo>
                  <a:pt x="4610" y="5985"/>
                </a:lnTo>
                <a:cubicBezTo>
                  <a:pt x="4333" y="6152"/>
                  <a:pt x="4161" y="6470"/>
                  <a:pt x="4196" y="6813"/>
                </a:cubicBezTo>
                <a:cubicBezTo>
                  <a:pt x="4210" y="6946"/>
                  <a:pt x="4254" y="7069"/>
                  <a:pt x="4319" y="7177"/>
                </a:cubicBezTo>
                <a:cubicBezTo>
                  <a:pt x="3857" y="7640"/>
                  <a:pt x="1" y="11513"/>
                  <a:pt x="185" y="11605"/>
                </a:cubicBezTo>
                <a:cubicBezTo>
                  <a:pt x="189" y="11607"/>
                  <a:pt x="195" y="11608"/>
                  <a:pt x="202" y="11608"/>
                </a:cubicBezTo>
                <a:cubicBezTo>
                  <a:pt x="514" y="11608"/>
                  <a:pt x="3433" y="9483"/>
                  <a:pt x="3578" y="9147"/>
                </a:cubicBezTo>
                <a:cubicBezTo>
                  <a:pt x="3725" y="8802"/>
                  <a:pt x="4267" y="8213"/>
                  <a:pt x="4364" y="7967"/>
                </a:cubicBezTo>
                <a:cubicBezTo>
                  <a:pt x="4412" y="7848"/>
                  <a:pt x="4527" y="7651"/>
                  <a:pt x="4634" y="7478"/>
                </a:cubicBezTo>
                <a:cubicBezTo>
                  <a:pt x="4689" y="7507"/>
                  <a:pt x="4746" y="7531"/>
                  <a:pt x="4807" y="7550"/>
                </a:cubicBezTo>
                <a:cubicBezTo>
                  <a:pt x="4623" y="10384"/>
                  <a:pt x="4558" y="26472"/>
                  <a:pt x="4558" y="26472"/>
                </a:cubicBezTo>
                <a:lnTo>
                  <a:pt x="6042" y="26472"/>
                </a:lnTo>
                <a:lnTo>
                  <a:pt x="5316" y="7545"/>
                </a:lnTo>
                <a:cubicBezTo>
                  <a:pt x="5556" y="7469"/>
                  <a:pt x="5745" y="7292"/>
                  <a:pt x="5843" y="7068"/>
                </a:cubicBezTo>
                <a:cubicBezTo>
                  <a:pt x="6909" y="7367"/>
                  <a:pt x="10825" y="8470"/>
                  <a:pt x="11309" y="8606"/>
                </a:cubicBezTo>
                <a:cubicBezTo>
                  <a:pt x="11485" y="8655"/>
                  <a:pt x="11593" y="8676"/>
                  <a:pt x="11659" y="8676"/>
                </a:cubicBezTo>
                <a:cubicBezTo>
                  <a:pt x="11804" y="8676"/>
                  <a:pt x="11755" y="8579"/>
                  <a:pt x="11801" y="8471"/>
                </a:cubicBezTo>
                <a:cubicBezTo>
                  <a:pt x="11868" y="8314"/>
                  <a:pt x="8533" y="7127"/>
                  <a:pt x="8196" y="6915"/>
                </a:cubicBezTo>
                <a:cubicBezTo>
                  <a:pt x="8060" y="6829"/>
                  <a:pt x="7832" y="6800"/>
                  <a:pt x="7590" y="6800"/>
                </a:cubicBezTo>
                <a:cubicBezTo>
                  <a:pt x="7234" y="6800"/>
                  <a:pt x="6847" y="6863"/>
                  <a:pt x="6674" y="6904"/>
                </a:cubicBezTo>
                <a:cubicBezTo>
                  <a:pt x="6639" y="6912"/>
                  <a:pt x="6600" y="6915"/>
                  <a:pt x="6557" y="6915"/>
                </a:cubicBezTo>
                <a:cubicBezTo>
                  <a:pt x="6355" y="6915"/>
                  <a:pt x="6083" y="6837"/>
                  <a:pt x="5913" y="6781"/>
                </a:cubicBezTo>
                <a:cubicBezTo>
                  <a:pt x="5916" y="6733"/>
                  <a:pt x="5915" y="6685"/>
                  <a:pt x="5911" y="6635"/>
                </a:cubicBezTo>
                <a:cubicBezTo>
                  <a:pt x="5865" y="6192"/>
                  <a:pt x="5490" y="5862"/>
                  <a:pt x="5054" y="5862"/>
                </a:cubicBezTo>
                <a:cubicBezTo>
                  <a:pt x="5032" y="5862"/>
                  <a:pt x="5010" y="5863"/>
                  <a:pt x="4988" y="5865"/>
                </a:cubicBezTo>
                <a:cubicBezTo>
                  <a:pt x="4678" y="4760"/>
                  <a:pt x="3352" y="88"/>
                  <a:pt x="3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6"/>
          <p:cNvSpPr/>
          <p:nvPr/>
        </p:nvSpPr>
        <p:spPr>
          <a:xfrm>
            <a:off x="937436" y="3171459"/>
            <a:ext cx="409837" cy="914078"/>
          </a:xfrm>
          <a:custGeom>
            <a:avLst/>
            <a:gdLst/>
            <a:ahLst/>
            <a:cxnLst/>
            <a:rect l="l" t="t" r="r" b="b"/>
            <a:pathLst>
              <a:path w="11869" h="26472" extrusionOk="0">
                <a:moveTo>
                  <a:pt x="3136" y="0"/>
                </a:moveTo>
                <a:cubicBezTo>
                  <a:pt x="3136" y="1"/>
                  <a:pt x="3529" y="4229"/>
                  <a:pt x="3824" y="4574"/>
                </a:cubicBezTo>
                <a:cubicBezTo>
                  <a:pt x="4120" y="4918"/>
                  <a:pt x="4610" y="5509"/>
                  <a:pt x="4610" y="5509"/>
                </a:cubicBezTo>
                <a:lnTo>
                  <a:pt x="4610" y="5985"/>
                </a:lnTo>
                <a:cubicBezTo>
                  <a:pt x="4333" y="6152"/>
                  <a:pt x="4161" y="6470"/>
                  <a:pt x="4196" y="6813"/>
                </a:cubicBezTo>
                <a:cubicBezTo>
                  <a:pt x="4210" y="6946"/>
                  <a:pt x="4254" y="7069"/>
                  <a:pt x="4319" y="7177"/>
                </a:cubicBezTo>
                <a:cubicBezTo>
                  <a:pt x="3857" y="7640"/>
                  <a:pt x="1" y="11513"/>
                  <a:pt x="185" y="11605"/>
                </a:cubicBezTo>
                <a:cubicBezTo>
                  <a:pt x="189" y="11607"/>
                  <a:pt x="195" y="11608"/>
                  <a:pt x="202" y="11608"/>
                </a:cubicBezTo>
                <a:cubicBezTo>
                  <a:pt x="514" y="11608"/>
                  <a:pt x="3433" y="9483"/>
                  <a:pt x="3578" y="9147"/>
                </a:cubicBezTo>
                <a:cubicBezTo>
                  <a:pt x="3725" y="8802"/>
                  <a:pt x="4267" y="8213"/>
                  <a:pt x="4364" y="7967"/>
                </a:cubicBezTo>
                <a:cubicBezTo>
                  <a:pt x="4412" y="7848"/>
                  <a:pt x="4527" y="7651"/>
                  <a:pt x="4634" y="7478"/>
                </a:cubicBezTo>
                <a:cubicBezTo>
                  <a:pt x="4689" y="7507"/>
                  <a:pt x="4746" y="7531"/>
                  <a:pt x="4807" y="7550"/>
                </a:cubicBezTo>
                <a:cubicBezTo>
                  <a:pt x="4623" y="10384"/>
                  <a:pt x="4558" y="26472"/>
                  <a:pt x="4558" y="26472"/>
                </a:cubicBezTo>
                <a:lnTo>
                  <a:pt x="6042" y="26472"/>
                </a:lnTo>
                <a:lnTo>
                  <a:pt x="5316" y="7545"/>
                </a:lnTo>
                <a:cubicBezTo>
                  <a:pt x="5556" y="7469"/>
                  <a:pt x="5745" y="7292"/>
                  <a:pt x="5843" y="7068"/>
                </a:cubicBezTo>
                <a:cubicBezTo>
                  <a:pt x="6909" y="7367"/>
                  <a:pt x="10825" y="8470"/>
                  <a:pt x="11309" y="8606"/>
                </a:cubicBezTo>
                <a:cubicBezTo>
                  <a:pt x="11485" y="8655"/>
                  <a:pt x="11593" y="8676"/>
                  <a:pt x="11659" y="8676"/>
                </a:cubicBezTo>
                <a:cubicBezTo>
                  <a:pt x="11804" y="8676"/>
                  <a:pt x="11755" y="8579"/>
                  <a:pt x="11801" y="8471"/>
                </a:cubicBezTo>
                <a:cubicBezTo>
                  <a:pt x="11868" y="8314"/>
                  <a:pt x="8533" y="7127"/>
                  <a:pt x="8196" y="6915"/>
                </a:cubicBezTo>
                <a:cubicBezTo>
                  <a:pt x="8060" y="6829"/>
                  <a:pt x="7832" y="6800"/>
                  <a:pt x="7590" y="6800"/>
                </a:cubicBezTo>
                <a:cubicBezTo>
                  <a:pt x="7234" y="6800"/>
                  <a:pt x="6847" y="6863"/>
                  <a:pt x="6674" y="6904"/>
                </a:cubicBezTo>
                <a:cubicBezTo>
                  <a:pt x="6639" y="6912"/>
                  <a:pt x="6600" y="6915"/>
                  <a:pt x="6557" y="6915"/>
                </a:cubicBezTo>
                <a:cubicBezTo>
                  <a:pt x="6355" y="6915"/>
                  <a:pt x="6083" y="6837"/>
                  <a:pt x="5913" y="6781"/>
                </a:cubicBezTo>
                <a:cubicBezTo>
                  <a:pt x="5916" y="6733"/>
                  <a:pt x="5915" y="6685"/>
                  <a:pt x="5911" y="6635"/>
                </a:cubicBezTo>
                <a:cubicBezTo>
                  <a:pt x="5865" y="6192"/>
                  <a:pt x="5490" y="5862"/>
                  <a:pt x="5054" y="5862"/>
                </a:cubicBezTo>
                <a:cubicBezTo>
                  <a:pt x="5032" y="5862"/>
                  <a:pt x="5010" y="5863"/>
                  <a:pt x="4988" y="5865"/>
                </a:cubicBezTo>
                <a:cubicBezTo>
                  <a:pt x="4678" y="4760"/>
                  <a:pt x="3352" y="88"/>
                  <a:pt x="3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Montserrat"/>
              <a:buNone/>
              <a:defRPr sz="32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81" r:id="rId2"/>
    <p:sldLayoutId id="2147483682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BE5BA3D-E43F-F240-E1EA-B5F734EFE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FAA6374-46A9-72D8-86A5-601272A532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Electrified G80  전기차 그 이상의 시작 ft HONNE 60  제네시스_720p">
            <a:hlinkClick r:id="" action="ppaction://media"/>
            <a:extLst>
              <a:ext uri="{FF2B5EF4-FFF2-40B4-BE49-F238E27FC236}">
                <a16:creationId xmlns:a16="http://schemas.microsoft.com/office/drawing/2014/main" id="{74C69C0D-09C1-D945-058C-22A5987AD9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3FE409B-2494-A3AD-34FA-0513558BB0D7}"/>
              </a:ext>
            </a:extLst>
          </p:cNvPr>
          <p:cNvSpPr/>
          <p:nvPr/>
        </p:nvSpPr>
        <p:spPr>
          <a:xfrm>
            <a:off x="-50" y="0"/>
            <a:ext cx="9144050" cy="5143500"/>
          </a:xfrm>
          <a:prstGeom prst="rect">
            <a:avLst/>
          </a:prstGeom>
          <a:solidFill>
            <a:srgbClr val="313131">
              <a:alpha val="30000"/>
            </a:srgbClr>
          </a:solidFill>
          <a:ln w="25400" cap="flat" cmpd="sng" algn="ctr">
            <a:gradFill>
              <a:gsLst>
                <a:gs pos="0">
                  <a:srgbClr val="313131"/>
                </a:gs>
                <a:gs pos="100000">
                  <a:srgbClr val="313131">
                    <a:alpha val="35000"/>
                  </a:srgbClr>
                </a:gs>
                <a:gs pos="50000">
                  <a:srgbClr val="313131">
                    <a:alpha val="70000"/>
                  </a:srgbClr>
                </a:gs>
                <a:gs pos="100000">
                  <a:srgbClr val="313131">
                    <a:alpha val="35000"/>
                  </a:srgbClr>
                </a:gs>
              </a:gsLst>
              <a:lin ang="0" scaled="0"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221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53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13A8260-1F42-F9AB-8B27-89352BB7D4DE}"/>
              </a:ext>
            </a:extLst>
          </p:cNvPr>
          <p:cNvCxnSpPr>
            <a:cxnSpLocks/>
          </p:cNvCxnSpPr>
          <p:nvPr/>
        </p:nvCxnSpPr>
        <p:spPr>
          <a:xfrm>
            <a:off x="1619259" y="539496"/>
            <a:ext cx="5905483" cy="0"/>
          </a:xfrm>
          <a:prstGeom prst="line">
            <a:avLst/>
          </a:prstGeom>
          <a:ln>
            <a:solidFill>
              <a:schemeClr val="accent6">
                <a:lumMod val="95000"/>
              </a:schemeClr>
            </a:solidFill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ABBAC52-4315-E182-2655-EE2C9862CAAE}"/>
              </a:ext>
            </a:extLst>
          </p:cNvPr>
          <p:cNvCxnSpPr>
            <a:cxnSpLocks/>
          </p:cNvCxnSpPr>
          <p:nvPr/>
        </p:nvCxnSpPr>
        <p:spPr>
          <a:xfrm>
            <a:off x="1619259" y="4576380"/>
            <a:ext cx="5905483" cy="0"/>
          </a:xfrm>
          <a:prstGeom prst="line">
            <a:avLst/>
          </a:prstGeom>
          <a:ln>
            <a:solidFill>
              <a:schemeClr val="accent6">
                <a:lumMod val="95000"/>
              </a:schemeClr>
            </a:solidFill>
          </a:ln>
          <a:effectLst>
            <a:outerShdw blurRad="177800" sx="102000" sy="102000" algn="ctr" rotWithShape="0">
              <a:schemeClr val="accent6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oogle Shape;109;p26">
            <a:extLst>
              <a:ext uri="{FF2B5EF4-FFF2-40B4-BE49-F238E27FC236}">
                <a16:creationId xmlns:a16="http://schemas.microsoft.com/office/drawing/2014/main" id="{5A0E47DF-7DA5-6422-00E7-EFF9D972A3B2}"/>
              </a:ext>
            </a:extLst>
          </p:cNvPr>
          <p:cNvSpPr txBox="1">
            <a:spLocks/>
          </p:cNvSpPr>
          <p:nvPr/>
        </p:nvSpPr>
        <p:spPr>
          <a:xfrm>
            <a:off x="1279593" y="1727017"/>
            <a:ext cx="6584815" cy="1689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2204" tIns="62204" rIns="62204" bIns="62204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i"/>
              <a:buNone/>
              <a:defRPr sz="33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i"/>
              <a:buNone/>
              <a:defRPr sz="33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i"/>
              <a:buNone/>
              <a:defRPr sz="33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i"/>
              <a:buNone/>
              <a:defRPr sz="33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i"/>
              <a:buNone/>
              <a:defRPr sz="33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i"/>
              <a:buNone/>
              <a:defRPr sz="33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i"/>
              <a:buNone/>
              <a:defRPr sz="33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i"/>
              <a:buNone/>
              <a:defRPr sz="33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i"/>
              <a:buNone/>
              <a:defRPr sz="33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9pPr>
          </a:lstStyle>
          <a:p>
            <a:pPr algn="ctr" defTabSz="622158">
              <a:buClr>
                <a:srgbClr val="313131"/>
              </a:buClr>
            </a:pPr>
            <a:r>
              <a:rPr lang="ko-KR" altLang="en-US" sz="4491" b="1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전기차의 모든 것</a:t>
            </a:r>
            <a:br>
              <a:rPr lang="ja-JP" altLang="en-US" sz="4491" b="1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</a:br>
            <a:endParaRPr lang="ja-JP" altLang="en-US" sz="2245" dirty="0">
              <a:solidFill>
                <a:schemeClr val="accent6">
                  <a:lumMod val="95000"/>
                </a:schemeClr>
              </a:solidFill>
              <a:effectLst>
                <a:outerShdw blurRad="571500" sx="102000" sy="102000" algn="ctr" rotWithShape="0">
                  <a:schemeClr val="accent6">
                    <a:alpha val="35000"/>
                  </a:scheme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12" name="Google Shape;110;p26">
            <a:extLst>
              <a:ext uri="{FF2B5EF4-FFF2-40B4-BE49-F238E27FC236}">
                <a16:creationId xmlns:a16="http://schemas.microsoft.com/office/drawing/2014/main" id="{FA3B501A-5DCF-CD71-2E3C-B0A0EA4CD5CD}"/>
              </a:ext>
            </a:extLst>
          </p:cNvPr>
          <p:cNvSpPr txBox="1">
            <a:spLocks/>
          </p:cNvSpPr>
          <p:nvPr/>
        </p:nvSpPr>
        <p:spPr>
          <a:xfrm>
            <a:off x="3440846" y="3354527"/>
            <a:ext cx="2340277" cy="318576"/>
          </a:xfrm>
          <a:prstGeom prst="rect">
            <a:avLst/>
          </a:prstGeom>
          <a:noFill/>
          <a:ln>
            <a:noFill/>
          </a:ln>
          <a:effectLst>
            <a:outerShdw blurRad="127000" sx="102000" sy="102000" algn="ctr" rotWithShape="0">
              <a:schemeClr val="accent6">
                <a:alpha val="40000"/>
              </a:schemeClr>
            </a:outerShdw>
          </a:effectLst>
        </p:spPr>
        <p:txBody>
          <a:bodyPr spcFirstLastPara="1" wrap="square" lIns="62204" tIns="62204" rIns="62204" bIns="6220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43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"/>
              <a:buFont typeface="Lexend Exa"/>
              <a:buAutoNum type="arabicPeriod"/>
              <a:defRPr sz="162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264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"/>
              <a:buFont typeface="Lexend Exa"/>
              <a:buChar char="○"/>
              <a:defRPr sz="162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264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"/>
              <a:buFont typeface="Lexend Exa"/>
              <a:buChar char="■"/>
              <a:defRPr sz="14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264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"/>
              <a:buFont typeface="Lexend Exa"/>
              <a:buChar char="●"/>
              <a:defRPr sz="14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264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"/>
              <a:buFont typeface="Lexend Exa"/>
              <a:buChar char="○"/>
              <a:defRPr sz="14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264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"/>
              <a:buFont typeface="Lexend Exa"/>
              <a:buChar char="■"/>
              <a:defRPr sz="14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264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"/>
              <a:buFont typeface="Lexend Exa"/>
              <a:buChar char="●"/>
              <a:defRPr sz="14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264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"/>
              <a:buFont typeface="Lexend Exa"/>
              <a:buChar char="○"/>
              <a:defRPr sz="14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26415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"/>
              <a:buFont typeface="Lexend Exa"/>
              <a:buChar char="■"/>
              <a:defRPr sz="14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 algn="ctr" defTabSz="622158">
              <a:buClr>
                <a:srgbClr val="313131"/>
              </a:buClr>
              <a:buNone/>
            </a:pPr>
            <a:r>
              <a:rPr lang="ko-KR" altLang="en-US" sz="1361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미니프로젝트 </a:t>
            </a:r>
            <a:r>
              <a:rPr lang="en-US" altLang="ko-KR" sz="1361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3</a:t>
            </a:r>
            <a:r>
              <a:rPr lang="ko-KR" altLang="en-US" sz="1361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조</a:t>
            </a:r>
          </a:p>
        </p:txBody>
      </p:sp>
      <p:sp>
        <p:nvSpPr>
          <p:cNvPr id="13" name="Google Shape;2863;p34">
            <a:extLst>
              <a:ext uri="{FF2B5EF4-FFF2-40B4-BE49-F238E27FC236}">
                <a16:creationId xmlns:a16="http://schemas.microsoft.com/office/drawing/2014/main" id="{E9311626-C7AE-91FB-EC26-BE62405A1F3E}"/>
              </a:ext>
            </a:extLst>
          </p:cNvPr>
          <p:cNvSpPr txBox="1">
            <a:spLocks/>
          </p:cNvSpPr>
          <p:nvPr/>
        </p:nvSpPr>
        <p:spPr>
          <a:xfrm>
            <a:off x="4335293" y="1313004"/>
            <a:ext cx="1238909" cy="403741"/>
          </a:xfrm>
          <a:prstGeom prst="rect">
            <a:avLst/>
          </a:prstGeom>
          <a:noFill/>
          <a:ln>
            <a:noFill/>
          </a:ln>
          <a:effectLst>
            <a:outerShdw blurRad="127000" sx="102000" sy="102000" algn="ctr" rotWithShape="0">
              <a:schemeClr val="accent6">
                <a:alpha val="40000"/>
              </a:schemeClr>
            </a:outerShdw>
          </a:effectLst>
        </p:spPr>
        <p:txBody>
          <a:bodyPr spcFirstLastPara="1" wrap="square" lIns="62204" tIns="62204" rIns="62204" bIns="6220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i"/>
              <a:buNone/>
              <a:defRPr sz="36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i"/>
              <a:buNone/>
              <a:defRPr sz="36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i"/>
              <a:buNone/>
              <a:defRPr sz="36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i"/>
              <a:buNone/>
              <a:defRPr sz="36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i"/>
              <a:buNone/>
              <a:defRPr sz="36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i"/>
              <a:buNone/>
              <a:defRPr sz="36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i"/>
              <a:buNone/>
              <a:defRPr sz="36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i"/>
              <a:buNone/>
              <a:defRPr sz="36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i"/>
              <a:buNone/>
              <a:defRPr sz="3600" b="0" i="0" u="none" strike="noStrike" cap="none">
                <a:solidFill>
                  <a:schemeClr val="dk1"/>
                </a:solidFill>
                <a:latin typeface="Oi"/>
                <a:ea typeface="Oi"/>
                <a:cs typeface="Oi"/>
                <a:sym typeface="Oi"/>
              </a:defRPr>
            </a:lvl9pPr>
          </a:lstStyle>
          <a:p>
            <a:pPr algn="l" defTabSz="622158">
              <a:buClr>
                <a:srgbClr val="313131"/>
              </a:buClr>
            </a:pPr>
            <a:r>
              <a:rPr lang="ko-KR" altLang="en-US" sz="1600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</a:rPr>
              <a:t>목차</a:t>
            </a:r>
            <a:endParaRPr lang="ja-JP" altLang="en-US" sz="1600" dirty="0">
              <a:solidFill>
                <a:schemeClr val="accent6">
                  <a:lumMod val="95000"/>
                </a:schemeClr>
              </a:solidFill>
              <a:effectLst>
                <a:outerShdw blurRad="571500" sx="102000" sy="102000" algn="ctr" rotWithShape="0">
                  <a:schemeClr val="accent6">
                    <a:alpha val="35000"/>
                  </a:scheme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</a:endParaRPr>
          </a:p>
        </p:txBody>
      </p:sp>
      <p:sp>
        <p:nvSpPr>
          <p:cNvPr id="14" name="Google Shape;2770;p34">
            <a:extLst>
              <a:ext uri="{FF2B5EF4-FFF2-40B4-BE49-F238E27FC236}">
                <a16:creationId xmlns:a16="http://schemas.microsoft.com/office/drawing/2014/main" id="{1A7E415B-E35F-1D91-2397-27A4A9C5F56F}"/>
              </a:ext>
            </a:extLst>
          </p:cNvPr>
          <p:cNvSpPr txBox="1"/>
          <p:nvPr/>
        </p:nvSpPr>
        <p:spPr>
          <a:xfrm>
            <a:off x="2111685" y="2215420"/>
            <a:ext cx="989535" cy="337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2204" tIns="62204" rIns="62204" bIns="62204" anchor="ctr" anchorCtr="0">
            <a:noAutofit/>
          </a:bodyPr>
          <a:lstStyle/>
          <a:p>
            <a:pPr algn="ctr" defTabSz="622158"/>
            <a:r>
              <a:rPr lang="en" sz="2000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コーポレート・ロゴ（ラウンド）ver3 Bold" panose="02000600000000000000" pitchFamily="50" charset="-128"/>
                <a:ea typeface="コーポレート・ロゴ（ラウンド）ver3 Bold" panose="02000600000000000000" pitchFamily="50" charset="-128"/>
                <a:cs typeface="Oi"/>
                <a:sym typeface="Oi"/>
              </a:rPr>
              <a:t>01</a:t>
            </a:r>
            <a:endParaRPr sz="2000" dirty="0">
              <a:solidFill>
                <a:schemeClr val="accent6">
                  <a:lumMod val="95000"/>
                </a:schemeClr>
              </a:solidFill>
              <a:effectLst>
                <a:outerShdw blurRad="571500" sx="102000" sy="102000" algn="ctr" rotWithShape="0">
                  <a:schemeClr val="accent6">
                    <a:alpha val="35000"/>
                  </a:schemeClr>
                </a:outerShdw>
              </a:effectLst>
              <a:latin typeface="コーポレート・ロゴ（ラウンド）ver3 Bold" panose="02000600000000000000" pitchFamily="50" charset="-128"/>
              <a:ea typeface="コーポレート・ロゴ（ラウンド）ver3 Bold" panose="02000600000000000000" pitchFamily="50" charset="-128"/>
            </a:endParaRPr>
          </a:p>
        </p:txBody>
      </p:sp>
      <p:sp>
        <p:nvSpPr>
          <p:cNvPr id="15" name="Google Shape;2772;p34">
            <a:extLst>
              <a:ext uri="{FF2B5EF4-FFF2-40B4-BE49-F238E27FC236}">
                <a16:creationId xmlns:a16="http://schemas.microsoft.com/office/drawing/2014/main" id="{23AFE98A-2570-6C05-3A84-9C47F00302A9}"/>
              </a:ext>
            </a:extLst>
          </p:cNvPr>
          <p:cNvSpPr/>
          <p:nvPr/>
        </p:nvSpPr>
        <p:spPr>
          <a:xfrm>
            <a:off x="1781858" y="2806301"/>
            <a:ext cx="2294477" cy="340057"/>
          </a:xfrm>
          <a:prstGeom prst="rect">
            <a:avLst/>
          </a:prstGeom>
          <a:noFill/>
          <a:ln>
            <a:noFill/>
          </a:ln>
          <a:effectLst>
            <a:outerShdw blurRad="127000" sx="102000" sy="102000" algn="ctr" rotWithShape="0">
              <a:schemeClr val="accent6">
                <a:alpha val="40000"/>
              </a:schemeClr>
            </a:outerShdw>
          </a:effectLst>
        </p:spPr>
        <p:txBody>
          <a:bodyPr spcFirstLastPara="1" wrap="square" lIns="62204" tIns="62204" rIns="62204" bIns="62204" anchor="ctr" anchorCtr="0">
            <a:noAutofit/>
          </a:bodyPr>
          <a:lstStyle/>
          <a:p>
            <a:pPr defTabSz="622158"/>
            <a:r>
              <a:rPr lang="ko-KR" altLang="en-US" sz="2400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  <a:cs typeface="Lexend Exa"/>
                <a:sym typeface="Lexend Exa"/>
              </a:rPr>
              <a:t>기술 분석</a:t>
            </a:r>
            <a:endParaRPr sz="2400" dirty="0">
              <a:solidFill>
                <a:schemeClr val="accent6">
                  <a:lumMod val="95000"/>
                </a:schemeClr>
              </a:solidFill>
              <a:effectLst>
                <a:outerShdw blurRad="571500" sx="102000" sy="102000" algn="ctr" rotWithShape="0">
                  <a:schemeClr val="accent6">
                    <a:alpha val="35000"/>
                  </a:scheme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  <a:cs typeface="Lexend Exa"/>
              <a:sym typeface="Lexend Exa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7D2C1F2-D0A2-7069-DC14-6473AD66B213}"/>
              </a:ext>
            </a:extLst>
          </p:cNvPr>
          <p:cNvCxnSpPr>
            <a:cxnSpLocks/>
          </p:cNvCxnSpPr>
          <p:nvPr/>
        </p:nvCxnSpPr>
        <p:spPr>
          <a:xfrm>
            <a:off x="3548976" y="2043054"/>
            <a:ext cx="0" cy="1613979"/>
          </a:xfrm>
          <a:prstGeom prst="line">
            <a:avLst/>
          </a:prstGeom>
          <a:ln w="63500">
            <a:solidFill>
              <a:schemeClr val="accent6"/>
            </a:solidFill>
          </a:ln>
          <a:effectLst>
            <a:outerShdw blurRad="127000" sx="102000" sy="102000" algn="ctr" rotWithShape="0">
              <a:schemeClr val="accent6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oogle Shape;2773;p34">
            <a:extLst>
              <a:ext uri="{FF2B5EF4-FFF2-40B4-BE49-F238E27FC236}">
                <a16:creationId xmlns:a16="http://schemas.microsoft.com/office/drawing/2014/main" id="{3781179C-6F9B-998E-2FBC-A1C4AE4335E3}"/>
              </a:ext>
            </a:extLst>
          </p:cNvPr>
          <p:cNvSpPr txBox="1"/>
          <p:nvPr/>
        </p:nvSpPr>
        <p:spPr>
          <a:xfrm>
            <a:off x="4150243" y="2220752"/>
            <a:ext cx="843514" cy="292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2204" tIns="62204" rIns="62204" bIns="62204" anchor="ctr" anchorCtr="0">
            <a:noAutofit/>
          </a:bodyPr>
          <a:lstStyle/>
          <a:p>
            <a:pPr algn="ctr" defTabSz="622158"/>
            <a:r>
              <a:rPr lang="en" sz="2000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コーポレート・ロゴ（ラウンド）ver3 Bold" panose="02000600000000000000" pitchFamily="50" charset="-128"/>
                <a:ea typeface="コーポレート・ロゴ（ラウンド）ver3 Bold" panose="02000600000000000000" pitchFamily="50" charset="-128"/>
                <a:cs typeface="Oi"/>
                <a:sym typeface="Oi"/>
              </a:rPr>
              <a:t>02</a:t>
            </a:r>
            <a:endParaRPr sz="2000" dirty="0">
              <a:solidFill>
                <a:schemeClr val="accent6">
                  <a:lumMod val="95000"/>
                </a:schemeClr>
              </a:solidFill>
              <a:effectLst>
                <a:outerShdw blurRad="571500" sx="102000" sy="102000" algn="ctr" rotWithShape="0">
                  <a:schemeClr val="accent6">
                    <a:alpha val="35000"/>
                  </a:schemeClr>
                </a:outerShdw>
              </a:effectLst>
              <a:latin typeface="コーポレート・ロゴ（ラウンド）ver3 Bold" panose="02000600000000000000" pitchFamily="50" charset="-128"/>
              <a:ea typeface="コーポレート・ロゴ（ラウンド）ver3 Bold" panose="02000600000000000000" pitchFamily="50" charset="-128"/>
            </a:endParaRPr>
          </a:p>
        </p:txBody>
      </p:sp>
      <p:sp>
        <p:nvSpPr>
          <p:cNvPr id="18" name="Google Shape;2779;p34">
            <a:extLst>
              <a:ext uri="{FF2B5EF4-FFF2-40B4-BE49-F238E27FC236}">
                <a16:creationId xmlns:a16="http://schemas.microsoft.com/office/drawing/2014/main" id="{D45A004F-65FA-2869-661A-3FFD6BF77CDC}"/>
              </a:ext>
            </a:extLst>
          </p:cNvPr>
          <p:cNvSpPr/>
          <p:nvPr/>
        </p:nvSpPr>
        <p:spPr>
          <a:xfrm>
            <a:off x="3577126" y="2817042"/>
            <a:ext cx="2067717" cy="340057"/>
          </a:xfrm>
          <a:prstGeom prst="rect">
            <a:avLst/>
          </a:prstGeom>
          <a:noFill/>
          <a:ln>
            <a:noFill/>
          </a:ln>
          <a:effectLst>
            <a:outerShdw blurRad="127000" sx="102000" sy="102000" algn="ctr" rotWithShape="0">
              <a:schemeClr val="accent6">
                <a:alpha val="40000"/>
              </a:schemeClr>
            </a:outerShdw>
          </a:effectLst>
        </p:spPr>
        <p:txBody>
          <a:bodyPr spcFirstLastPara="1" wrap="square" lIns="62204" tIns="62204" rIns="62204" bIns="62204" anchor="ctr" anchorCtr="0">
            <a:noAutofit/>
          </a:bodyPr>
          <a:lstStyle/>
          <a:p>
            <a:pPr defTabSz="622158"/>
            <a:r>
              <a:rPr lang="ko-KR" altLang="en-US" sz="2400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  <a:cs typeface="Lexend Exa"/>
                <a:sym typeface="Lexend Exa"/>
              </a:rPr>
              <a:t> 데이터 분석</a:t>
            </a:r>
            <a:endParaRPr lang="ja-JP" altLang="en-US" sz="2400" dirty="0">
              <a:solidFill>
                <a:schemeClr val="accent6">
                  <a:lumMod val="95000"/>
                </a:schemeClr>
              </a:solidFill>
              <a:effectLst>
                <a:outerShdw blurRad="571500" sx="102000" sy="102000" algn="ctr" rotWithShape="0">
                  <a:schemeClr val="accent6">
                    <a:alpha val="35000"/>
                  </a:scheme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  <a:cs typeface="Lexend Exa"/>
              <a:sym typeface="Lexend Exa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B7A7767-8BF5-2FD4-ED40-C6697498F4E7}"/>
              </a:ext>
            </a:extLst>
          </p:cNvPr>
          <p:cNvCxnSpPr>
            <a:cxnSpLocks/>
          </p:cNvCxnSpPr>
          <p:nvPr/>
        </p:nvCxnSpPr>
        <p:spPr>
          <a:xfrm>
            <a:off x="5613206" y="2043054"/>
            <a:ext cx="0" cy="1613979"/>
          </a:xfrm>
          <a:prstGeom prst="line">
            <a:avLst/>
          </a:prstGeom>
          <a:ln w="63500">
            <a:solidFill>
              <a:schemeClr val="accent6"/>
            </a:solidFill>
          </a:ln>
          <a:effectLst>
            <a:outerShdw blurRad="127000" sx="102000" sy="102000" algn="ctr" rotWithShape="0">
              <a:schemeClr val="accent6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2775;p34">
            <a:extLst>
              <a:ext uri="{FF2B5EF4-FFF2-40B4-BE49-F238E27FC236}">
                <a16:creationId xmlns:a16="http://schemas.microsoft.com/office/drawing/2014/main" id="{9EFADA0B-C87F-7A06-2DDC-759597EF3F41}"/>
              </a:ext>
            </a:extLst>
          </p:cNvPr>
          <p:cNvSpPr txBox="1"/>
          <p:nvPr/>
        </p:nvSpPr>
        <p:spPr>
          <a:xfrm>
            <a:off x="6084876" y="2234391"/>
            <a:ext cx="940519" cy="292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2204" tIns="62204" rIns="62204" bIns="62204" anchor="ctr" anchorCtr="0">
            <a:noAutofit/>
          </a:bodyPr>
          <a:lstStyle/>
          <a:p>
            <a:pPr algn="ctr" defTabSz="622158"/>
            <a:r>
              <a:rPr lang="en" sz="2000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コーポレート・ロゴ（ラウンド）ver3 Bold" panose="02000600000000000000" pitchFamily="50" charset="-128"/>
                <a:ea typeface="コーポレート・ロゴ（ラウンド）ver3 Bold" panose="02000600000000000000" pitchFamily="50" charset="-128"/>
                <a:cs typeface="Oi"/>
                <a:sym typeface="Oi"/>
              </a:rPr>
              <a:t>03</a:t>
            </a:r>
            <a:endParaRPr sz="2000" dirty="0">
              <a:solidFill>
                <a:schemeClr val="accent6">
                  <a:lumMod val="95000"/>
                </a:schemeClr>
              </a:solidFill>
              <a:effectLst>
                <a:outerShdw blurRad="571500" sx="102000" sy="102000" algn="ctr" rotWithShape="0">
                  <a:schemeClr val="accent6">
                    <a:alpha val="35000"/>
                  </a:schemeClr>
                </a:outerShdw>
              </a:effectLst>
              <a:latin typeface="コーポレート・ロゴ（ラウンド）ver3 Bold" panose="02000600000000000000" pitchFamily="50" charset="-128"/>
              <a:ea typeface="コーポレート・ロゴ（ラウンド）ver3 Bold" panose="02000600000000000000" pitchFamily="50" charset="-128"/>
            </a:endParaRPr>
          </a:p>
        </p:txBody>
      </p:sp>
      <p:sp>
        <p:nvSpPr>
          <p:cNvPr id="21" name="Google Shape;2780;p34">
            <a:extLst>
              <a:ext uri="{FF2B5EF4-FFF2-40B4-BE49-F238E27FC236}">
                <a16:creationId xmlns:a16="http://schemas.microsoft.com/office/drawing/2014/main" id="{8C166523-704C-022A-FA33-857FA88189DA}"/>
              </a:ext>
            </a:extLst>
          </p:cNvPr>
          <p:cNvSpPr/>
          <p:nvPr/>
        </p:nvSpPr>
        <p:spPr>
          <a:xfrm>
            <a:off x="5711574" y="2824150"/>
            <a:ext cx="2195520" cy="340057"/>
          </a:xfrm>
          <a:prstGeom prst="rect">
            <a:avLst/>
          </a:prstGeom>
          <a:noFill/>
          <a:ln>
            <a:noFill/>
          </a:ln>
          <a:effectLst>
            <a:outerShdw blurRad="127000" sx="102000" sy="102000" algn="ctr" rotWithShape="0">
              <a:schemeClr val="accent6">
                <a:alpha val="40000"/>
              </a:schemeClr>
            </a:outerShdw>
          </a:effectLst>
        </p:spPr>
        <p:txBody>
          <a:bodyPr spcFirstLastPara="1" wrap="square" lIns="62204" tIns="62204" rIns="62204" bIns="62204" anchor="ctr" anchorCtr="0">
            <a:noAutofit/>
          </a:bodyPr>
          <a:lstStyle/>
          <a:p>
            <a:pPr defTabSz="622158"/>
            <a:r>
              <a:rPr lang="ko-KR" altLang="en-US" sz="2400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휴먼옛체" panose="02030504000101010101" pitchFamily="18" charset="-127"/>
                <a:ea typeface="휴먼옛체" panose="02030504000101010101" pitchFamily="18" charset="-127"/>
                <a:cs typeface="Lexend Exa"/>
                <a:sym typeface="Lexend Exa"/>
              </a:rPr>
              <a:t>    결론</a:t>
            </a:r>
            <a:endParaRPr sz="2400" dirty="0">
              <a:solidFill>
                <a:schemeClr val="accent6">
                  <a:lumMod val="95000"/>
                </a:schemeClr>
              </a:solidFill>
              <a:effectLst>
                <a:outerShdw blurRad="571500" sx="102000" sy="102000" algn="ctr" rotWithShape="0">
                  <a:schemeClr val="accent6">
                    <a:alpha val="35000"/>
                  </a:schemeClr>
                </a:outerShdw>
              </a:effectLst>
              <a:latin typeface="휴먼옛체" panose="02030504000101010101" pitchFamily="18" charset="-127"/>
              <a:ea typeface="휴먼옛체" panose="02030504000101010101" pitchFamily="18" charset="-127"/>
              <a:cs typeface="Lexend Exa"/>
              <a:sym typeface="Lexend Exa"/>
            </a:endParaRPr>
          </a:p>
        </p:txBody>
      </p:sp>
    </p:spTree>
    <p:extLst>
      <p:ext uri="{BB962C8B-B14F-4D97-AF65-F5344CB8AC3E}">
        <p14:creationId xmlns:p14="http://schemas.microsoft.com/office/powerpoint/2010/main" val="350339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5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7" grpId="0"/>
      <p:bldP spid="18" grpId="0"/>
      <p:bldP spid="20" grpId="0"/>
      <p:bldP spid="2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차량, 육상 차량, 텍스트, 자동차 디자인이(가) 표시된 사진&#10;&#10;자동 생성된 설명">
            <a:extLst>
              <a:ext uri="{FF2B5EF4-FFF2-40B4-BE49-F238E27FC236}">
                <a16:creationId xmlns:a16="http://schemas.microsoft.com/office/drawing/2014/main" id="{706CDC0E-8678-1459-8945-40C9CE404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89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3DC2A-00B7-BE20-6B80-CFA79CFE2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79BFEE-DF5E-E4AB-AB6C-AD2273BA6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  <a:effectLst>
            <a:outerShdw blurRad="88900" dist="50800" dir="540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>
              <a:ln>
                <a:noFill/>
              </a:ln>
              <a:solidFill>
                <a:srgbClr val="1B667A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DCB98A-8808-9221-19BE-1FF54C54868D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11F4DFC-A687-6C59-E870-25EB1F4B6746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7E1A01-C01E-5D1E-AE23-2A8DC553790C}"/>
              </a:ext>
            </a:extLst>
          </p:cNvPr>
          <p:cNvSpPr txBox="1"/>
          <p:nvPr/>
        </p:nvSpPr>
        <p:spPr>
          <a:xfrm>
            <a:off x="7940843" y="4570852"/>
            <a:ext cx="113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PAGE 06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C6F4F30-280A-FE1D-D40C-AE02BABBFB54}"/>
              </a:ext>
            </a:extLst>
          </p:cNvPr>
          <p:cNvSpPr txBox="1"/>
          <p:nvPr/>
        </p:nvSpPr>
        <p:spPr>
          <a:xfrm>
            <a:off x="3958565" y="2588735"/>
            <a:ext cx="1455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2020</a:t>
            </a:r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년</a:t>
            </a:r>
            <a:endParaRPr lang="en-US" altLang="ko-KR" sz="18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인기차종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CCC1B97-46C9-838B-D3FC-6CC576BB297B}"/>
              </a:ext>
            </a:extLst>
          </p:cNvPr>
          <p:cNvSpPr txBox="1"/>
          <p:nvPr/>
        </p:nvSpPr>
        <p:spPr>
          <a:xfrm>
            <a:off x="3958565" y="2590888"/>
            <a:ext cx="1455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2021</a:t>
            </a:r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년</a:t>
            </a:r>
            <a:endParaRPr lang="en-US" altLang="ko-KR" sz="18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인기차종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CE21321-3794-F8D9-0F1E-5C1FA3E8C420}"/>
              </a:ext>
            </a:extLst>
          </p:cNvPr>
          <p:cNvSpPr txBox="1"/>
          <p:nvPr/>
        </p:nvSpPr>
        <p:spPr>
          <a:xfrm>
            <a:off x="3958565" y="2586582"/>
            <a:ext cx="1455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2022</a:t>
            </a:r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년</a:t>
            </a:r>
            <a:endParaRPr lang="en-US" altLang="ko-KR" sz="18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인기차종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180CE-657E-A709-7844-01ABE078337A}"/>
              </a:ext>
            </a:extLst>
          </p:cNvPr>
          <p:cNvSpPr txBox="1"/>
          <p:nvPr/>
        </p:nvSpPr>
        <p:spPr>
          <a:xfrm>
            <a:off x="638076" y="4566249"/>
            <a:ext cx="3670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* 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인기차종 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10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위 한정 판매량 자료</a:t>
            </a: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ko-KR" altLang="en-US" sz="8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88ED8C-56C0-A036-6D78-87EB1E09D439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9D5DC5-5F92-01C3-5C5F-F02BDCF9A02F}"/>
              </a:ext>
            </a:extLst>
          </p:cNvPr>
          <p:cNvSpPr txBox="1"/>
          <p:nvPr/>
        </p:nvSpPr>
        <p:spPr>
          <a:xfrm>
            <a:off x="425877" y="531772"/>
            <a:ext cx="293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PART.02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분석 </a:t>
            </a: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–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인식 변화 분석</a:t>
            </a:r>
          </a:p>
        </p:txBody>
      </p:sp>
      <p:pic>
        <p:nvPicPr>
          <p:cNvPr id="9" name="그림 8" descr="원, 스크린샷, 그래픽, 다채로움이(가) 표시된 사진&#10;&#10;자동 생성된 설명">
            <a:extLst>
              <a:ext uri="{FF2B5EF4-FFF2-40B4-BE49-F238E27FC236}">
                <a16:creationId xmlns:a16="http://schemas.microsoft.com/office/drawing/2014/main" id="{C8049244-41AB-D4E4-CA89-4860844A2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535" y="1123219"/>
            <a:ext cx="5706879" cy="3789070"/>
          </a:xfrm>
          <a:prstGeom prst="rect">
            <a:avLst/>
          </a:prstGeom>
        </p:spPr>
      </p:pic>
      <p:pic>
        <p:nvPicPr>
          <p:cNvPr id="10" name="그림 9" descr="원, 스크린샷, 그래픽, 다채로움이(가) 표시된 사진&#10;&#10;자동 생성된 설명">
            <a:extLst>
              <a:ext uri="{FF2B5EF4-FFF2-40B4-BE49-F238E27FC236}">
                <a16:creationId xmlns:a16="http://schemas.microsoft.com/office/drawing/2014/main" id="{E138666C-C9F3-2CA5-5918-B12FDE889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748" y="1362017"/>
            <a:ext cx="5593382" cy="3565111"/>
          </a:xfrm>
          <a:prstGeom prst="rect">
            <a:avLst/>
          </a:prstGeom>
        </p:spPr>
      </p:pic>
      <p:pic>
        <p:nvPicPr>
          <p:cNvPr id="15" name="그림 14" descr="원, 스크린샷, 그래픽, 다채로움이(가) 표시된 사진&#10;&#10;자동 생성된 설명">
            <a:extLst>
              <a:ext uri="{FF2B5EF4-FFF2-40B4-BE49-F238E27FC236}">
                <a16:creationId xmlns:a16="http://schemas.microsoft.com/office/drawing/2014/main" id="{4AD56035-5906-2145-4BBA-07B0F8286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7131" y="1269369"/>
            <a:ext cx="5068208" cy="3612811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CC9D8DE-CC4E-E333-85B7-91EAA6173E55}"/>
              </a:ext>
            </a:extLst>
          </p:cNvPr>
          <p:cNvSpPr/>
          <p:nvPr/>
        </p:nvSpPr>
        <p:spPr>
          <a:xfrm flipV="1">
            <a:off x="5642353" y="1343527"/>
            <a:ext cx="1033693" cy="484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8FA4A8-6852-D33E-CF05-D8BE388A662D}"/>
              </a:ext>
            </a:extLst>
          </p:cNvPr>
          <p:cNvSpPr/>
          <p:nvPr/>
        </p:nvSpPr>
        <p:spPr>
          <a:xfrm flipV="1">
            <a:off x="1729827" y="2973758"/>
            <a:ext cx="1033693" cy="484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79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69" grpId="0"/>
      <p:bldP spid="69" grpId="1"/>
      <p:bldP spid="70" grpId="0"/>
      <p:bldP spid="7" grpId="0" animBg="1"/>
      <p:bldP spid="14" grpId="0" animBg="1"/>
      <p:bldP spid="14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DCB98A-8808-9221-19BE-1FF54C54868D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11F4DFC-A687-6C59-E870-25EB1F4B6746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7E1A01-C01E-5D1E-AE23-2A8DC553790C}"/>
              </a:ext>
            </a:extLst>
          </p:cNvPr>
          <p:cNvSpPr txBox="1"/>
          <p:nvPr/>
        </p:nvSpPr>
        <p:spPr>
          <a:xfrm>
            <a:off x="7940843" y="4570852"/>
            <a:ext cx="113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PAGE 07</a:t>
            </a:r>
            <a:endParaRPr lang="ko-KR" altLang="en-US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B2A6E6-B8EB-8174-B0AD-B197B5CE560A}"/>
              </a:ext>
            </a:extLst>
          </p:cNvPr>
          <p:cNvSpPr txBox="1"/>
          <p:nvPr/>
        </p:nvSpPr>
        <p:spPr>
          <a:xfrm>
            <a:off x="3720834" y="1306326"/>
            <a:ext cx="1702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테슬라 점유율</a:t>
            </a:r>
            <a:endParaRPr lang="en-US" altLang="ko-KR" sz="2000" spc="-1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5114BD-22BB-8565-2CAE-3D3E346B4C00}"/>
              </a:ext>
            </a:extLst>
          </p:cNvPr>
          <p:cNvSpPr txBox="1"/>
          <p:nvPr/>
        </p:nvSpPr>
        <p:spPr>
          <a:xfrm>
            <a:off x="2534938" y="2293003"/>
            <a:ext cx="63381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25.2%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88FC11-F45C-E92D-4187-3AA36468CA97}"/>
              </a:ext>
            </a:extLst>
          </p:cNvPr>
          <p:cNvSpPr txBox="1"/>
          <p:nvPr/>
        </p:nvSpPr>
        <p:spPr>
          <a:xfrm>
            <a:off x="4341780" y="2634202"/>
            <a:ext cx="59377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17.6%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58A264-FFE4-7220-909F-A6F1F8EE4839}"/>
              </a:ext>
            </a:extLst>
          </p:cNvPr>
          <p:cNvSpPr txBox="1"/>
          <p:nvPr/>
        </p:nvSpPr>
        <p:spPr>
          <a:xfrm>
            <a:off x="2568607" y="4099878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2020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1E47F9-FA24-05F0-9242-BF451CFCE9BA}"/>
              </a:ext>
            </a:extLst>
          </p:cNvPr>
          <p:cNvSpPr txBox="1"/>
          <p:nvPr/>
        </p:nvSpPr>
        <p:spPr>
          <a:xfrm>
            <a:off x="4369071" y="4107135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2021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26B104F-EA12-A078-CF25-DB132B170438}"/>
              </a:ext>
            </a:extLst>
          </p:cNvPr>
          <p:cNvSpPr/>
          <p:nvPr/>
        </p:nvSpPr>
        <p:spPr>
          <a:xfrm>
            <a:off x="2575863" y="2631288"/>
            <a:ext cx="509390" cy="135718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F3E53C0-3146-7F7C-E7B5-D459DFF731E4}"/>
              </a:ext>
            </a:extLst>
          </p:cNvPr>
          <p:cNvSpPr/>
          <p:nvPr/>
        </p:nvSpPr>
        <p:spPr>
          <a:xfrm>
            <a:off x="4375846" y="2969086"/>
            <a:ext cx="509390" cy="101938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F710A5D-E89C-87E1-5404-1A646182C060}"/>
              </a:ext>
            </a:extLst>
          </p:cNvPr>
          <p:cNvSpPr/>
          <p:nvPr/>
        </p:nvSpPr>
        <p:spPr>
          <a:xfrm>
            <a:off x="6175830" y="3593813"/>
            <a:ext cx="509390" cy="394655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AEC10F-735F-B677-F7CE-F4036FF43318}"/>
              </a:ext>
            </a:extLst>
          </p:cNvPr>
          <p:cNvSpPr txBox="1"/>
          <p:nvPr/>
        </p:nvSpPr>
        <p:spPr>
          <a:xfrm>
            <a:off x="6169055" y="4099878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2022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5D3020-7437-12D5-A6AF-EEFD42D9F00A}"/>
              </a:ext>
            </a:extLst>
          </p:cNvPr>
          <p:cNvSpPr txBox="1"/>
          <p:nvPr/>
        </p:nvSpPr>
        <p:spPr>
          <a:xfrm>
            <a:off x="6161701" y="3257028"/>
            <a:ext cx="5686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8.9%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0E999C-0C80-FE68-4F1C-63313E7A3604}"/>
              </a:ext>
            </a:extLst>
          </p:cNvPr>
          <p:cNvSpPr txBox="1"/>
          <p:nvPr/>
        </p:nvSpPr>
        <p:spPr>
          <a:xfrm>
            <a:off x="638076" y="4566249"/>
            <a:ext cx="3670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* 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한국 한정 전기차 시장 점유율 자료</a:t>
            </a: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ko-KR" altLang="en-US" sz="8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A82774D-71DB-A546-2A60-56456CC71324}"/>
              </a:ext>
            </a:extLst>
          </p:cNvPr>
          <p:cNvCxnSpPr>
            <a:cxnSpLocks/>
          </p:cNvCxnSpPr>
          <p:nvPr/>
        </p:nvCxnSpPr>
        <p:spPr>
          <a:xfrm>
            <a:off x="1870456" y="3988470"/>
            <a:ext cx="5403087" cy="0"/>
          </a:xfrm>
          <a:prstGeom prst="line">
            <a:avLst/>
          </a:prstGeom>
          <a:ln>
            <a:solidFill>
              <a:schemeClr val="accent6">
                <a:lumMod val="85000"/>
              </a:schemeClr>
            </a:solidFill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671D69F-96C1-3B4D-7F1A-D4B4D5A2BE9D}"/>
              </a:ext>
            </a:extLst>
          </p:cNvPr>
          <p:cNvSpPr txBox="1"/>
          <p:nvPr/>
        </p:nvSpPr>
        <p:spPr>
          <a:xfrm>
            <a:off x="3845714" y="1306326"/>
            <a:ext cx="14525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현대 점유율</a:t>
            </a:r>
            <a:endParaRPr lang="en-US" altLang="ko-KR" sz="2000" spc="-1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C46A796-2DC7-BC39-892C-94FD13CF1660}"/>
              </a:ext>
            </a:extLst>
          </p:cNvPr>
          <p:cNvSpPr txBox="1"/>
          <p:nvPr/>
        </p:nvSpPr>
        <p:spPr>
          <a:xfrm>
            <a:off x="2534938" y="2648603"/>
            <a:ext cx="63381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40.4%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6110B29-2B0E-19F0-0257-94DFEE181595}"/>
              </a:ext>
            </a:extLst>
          </p:cNvPr>
          <p:cNvSpPr txBox="1"/>
          <p:nvPr/>
        </p:nvSpPr>
        <p:spPr>
          <a:xfrm>
            <a:off x="4329890" y="2237962"/>
            <a:ext cx="6671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42.4%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49884BA-D147-C481-B841-111DD214E5FD}"/>
              </a:ext>
            </a:extLst>
          </p:cNvPr>
          <p:cNvSpPr txBox="1"/>
          <p:nvPr/>
        </p:nvSpPr>
        <p:spPr>
          <a:xfrm>
            <a:off x="2568607" y="4099878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2020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0A548A3-E5DF-0309-C5F3-E71DF5268EE6}"/>
              </a:ext>
            </a:extLst>
          </p:cNvPr>
          <p:cNvSpPr txBox="1"/>
          <p:nvPr/>
        </p:nvSpPr>
        <p:spPr>
          <a:xfrm>
            <a:off x="4369071" y="4107135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2021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5B7445E9-E759-147B-1976-24DC305BCF40}"/>
              </a:ext>
            </a:extLst>
          </p:cNvPr>
          <p:cNvSpPr/>
          <p:nvPr/>
        </p:nvSpPr>
        <p:spPr>
          <a:xfrm>
            <a:off x="2575863" y="2991278"/>
            <a:ext cx="509390" cy="99719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ACE298A6-FD42-AE9E-6F9F-716AE2D09156}"/>
              </a:ext>
            </a:extLst>
          </p:cNvPr>
          <p:cNvSpPr/>
          <p:nvPr/>
        </p:nvSpPr>
        <p:spPr>
          <a:xfrm>
            <a:off x="4375846" y="2571750"/>
            <a:ext cx="509390" cy="141672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ABD9009D-196F-45D8-1396-3F6181157444}"/>
              </a:ext>
            </a:extLst>
          </p:cNvPr>
          <p:cNvSpPr/>
          <p:nvPr/>
        </p:nvSpPr>
        <p:spPr>
          <a:xfrm>
            <a:off x="6175830" y="2333643"/>
            <a:ext cx="509390" cy="1654825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DADE63B-6680-C05E-5E97-66488194E6DA}"/>
              </a:ext>
            </a:extLst>
          </p:cNvPr>
          <p:cNvSpPr txBox="1"/>
          <p:nvPr/>
        </p:nvSpPr>
        <p:spPr>
          <a:xfrm>
            <a:off x="6169055" y="4099878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2022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8A47FF8-1245-55FC-BFF6-4BB93097EDE0}"/>
              </a:ext>
            </a:extLst>
          </p:cNvPr>
          <p:cNvSpPr txBox="1"/>
          <p:nvPr/>
        </p:nvSpPr>
        <p:spPr>
          <a:xfrm>
            <a:off x="6131221" y="2007348"/>
            <a:ext cx="66581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43.6%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66582121-BBF6-3F56-08EA-07639C8CE012}"/>
              </a:ext>
            </a:extLst>
          </p:cNvPr>
          <p:cNvCxnSpPr>
            <a:cxnSpLocks/>
          </p:cNvCxnSpPr>
          <p:nvPr/>
        </p:nvCxnSpPr>
        <p:spPr>
          <a:xfrm>
            <a:off x="1870456" y="3988470"/>
            <a:ext cx="5403087" cy="0"/>
          </a:xfrm>
          <a:prstGeom prst="line">
            <a:avLst/>
          </a:prstGeom>
          <a:ln>
            <a:solidFill>
              <a:schemeClr val="accent6">
                <a:lumMod val="85000"/>
              </a:schemeClr>
            </a:solidFill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F833050-137C-5FC5-D993-8D6B2D1D9B67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46E636-9525-CAF0-F1A1-1EE9D802FC99}"/>
              </a:ext>
            </a:extLst>
          </p:cNvPr>
          <p:cNvSpPr txBox="1"/>
          <p:nvPr/>
        </p:nvSpPr>
        <p:spPr>
          <a:xfrm>
            <a:off x="425877" y="531772"/>
            <a:ext cx="293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PART.02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분석 </a:t>
            </a: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–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인식 변화 분석</a:t>
            </a:r>
          </a:p>
        </p:txBody>
      </p:sp>
    </p:spTree>
    <p:extLst>
      <p:ext uri="{BB962C8B-B14F-4D97-AF65-F5344CB8AC3E}">
        <p14:creationId xmlns:p14="http://schemas.microsoft.com/office/powerpoint/2010/main" val="368294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14" grpId="0"/>
      <p:bldP spid="15" grpId="0"/>
      <p:bldP spid="16" grpId="0"/>
      <p:bldP spid="20" grpId="0" animBg="1"/>
      <p:bldP spid="21" grpId="0" animBg="1"/>
      <p:bldP spid="22" grpId="0" animBg="1"/>
      <p:bldP spid="23" grpId="0"/>
      <p:bldP spid="24" grpId="0"/>
      <p:bldP spid="38" grpId="0"/>
      <p:bldP spid="39" grpId="0"/>
      <p:bldP spid="40" grpId="0"/>
      <p:bldP spid="41" grpId="0"/>
      <p:bldP spid="42" grpId="0"/>
      <p:bldP spid="43" grpId="0" animBg="1"/>
      <p:bldP spid="44" grpId="0" animBg="1"/>
      <p:bldP spid="45" grpId="0" animBg="1"/>
      <p:bldP spid="46" grpId="0"/>
      <p:bldP spid="4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FECCB3E7-7B57-CC5E-F2ED-828B8AE2C0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134" b="15707"/>
          <a:stretch/>
        </p:blipFill>
        <p:spPr>
          <a:xfrm>
            <a:off x="425876" y="1113520"/>
            <a:ext cx="8292145" cy="3159791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DCB98A-8808-9221-19BE-1FF54C54868D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11F4DFC-A687-6C59-E870-25EB1F4B6746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7E1A01-C01E-5D1E-AE23-2A8DC553790C}"/>
              </a:ext>
            </a:extLst>
          </p:cNvPr>
          <p:cNvSpPr txBox="1"/>
          <p:nvPr/>
        </p:nvSpPr>
        <p:spPr>
          <a:xfrm>
            <a:off x="7940843" y="4570852"/>
            <a:ext cx="113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PAGE 08</a:t>
            </a:r>
            <a:endParaRPr lang="ko-KR" altLang="en-US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761E3A-24AB-C192-CEDE-BE88D4C62983}"/>
              </a:ext>
            </a:extLst>
          </p:cNvPr>
          <p:cNvSpPr txBox="1"/>
          <p:nvPr/>
        </p:nvSpPr>
        <p:spPr>
          <a:xfrm>
            <a:off x="425876" y="4442044"/>
            <a:ext cx="461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i="0" dirty="0">
                <a:solidFill>
                  <a:srgbClr val="222222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AS</a:t>
            </a:r>
            <a:r>
              <a:rPr lang="ko-KR" altLang="en-US" b="1" i="0" dirty="0">
                <a:solidFill>
                  <a:srgbClr val="222222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센터 </a:t>
            </a:r>
            <a:r>
              <a:rPr lang="ko-KR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겨우</a:t>
            </a:r>
            <a:r>
              <a:rPr lang="ko-KR" altLang="en-US" b="1" i="0" dirty="0">
                <a:solidFill>
                  <a:srgbClr val="222222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b="1" i="0" dirty="0">
                <a:solidFill>
                  <a:srgbClr val="222222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9</a:t>
            </a:r>
            <a:r>
              <a:rPr lang="ko-KR" altLang="en-US" b="1" i="0" dirty="0">
                <a:solidFill>
                  <a:srgbClr val="222222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곳 </a:t>
            </a:r>
            <a:r>
              <a:rPr lang="en-US" altLang="ko-KR" b="1" i="0" dirty="0">
                <a:solidFill>
                  <a:srgbClr val="C5C5C5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(2022</a:t>
            </a:r>
            <a:r>
              <a:rPr lang="ko-KR" altLang="en-US" b="1" i="0" dirty="0">
                <a:solidFill>
                  <a:srgbClr val="C5C5C5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년 기준</a:t>
            </a:r>
            <a:r>
              <a:rPr lang="en-US" altLang="ko-KR" b="1" i="0" dirty="0">
                <a:solidFill>
                  <a:srgbClr val="C5C5C5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</a:t>
            </a:r>
          </a:p>
          <a:p>
            <a:r>
              <a:rPr lang="ko-KR" altLang="en-US" b="1" i="0" dirty="0">
                <a:solidFill>
                  <a:srgbClr val="333333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판매량 비슷한 볼보의 </a:t>
            </a:r>
            <a:r>
              <a:rPr lang="en-US" altLang="ko-KR" b="1" i="0" dirty="0">
                <a:solidFill>
                  <a:schemeClr val="accent6">
                    <a:lumMod val="75000"/>
                  </a:schemeClr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AS</a:t>
            </a:r>
            <a:r>
              <a:rPr lang="ko-KR" altLang="en-US" b="1" i="0" dirty="0">
                <a:solidFill>
                  <a:schemeClr val="accent6">
                    <a:lumMod val="75000"/>
                  </a:schemeClr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센터 수 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분의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도 </a:t>
            </a:r>
            <a:r>
              <a:rPr lang="ko-KR" altLang="en-US" b="1" i="0" dirty="0"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안돼</a:t>
            </a:r>
            <a:r>
              <a:rPr lang="en-US" altLang="ko-KR" sz="1400" b="1" dirty="0">
                <a:solidFill>
                  <a:schemeClr val="accent6">
                    <a:lumMod val="7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40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…</a:t>
            </a:r>
            <a:endParaRPr lang="ko-KR" altLang="en-US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6" name="그림 5" descr="육상 차량, 차량, 바퀴, 자동차 디자인이(가) 표시된 사진&#10;&#10;자동 생성된 설명">
            <a:extLst>
              <a:ext uri="{FF2B5EF4-FFF2-40B4-BE49-F238E27FC236}">
                <a16:creationId xmlns:a16="http://schemas.microsoft.com/office/drawing/2014/main" id="{02E6B6DB-133B-1708-8DC7-92C6BD5991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780" b="25219"/>
          <a:stretch/>
        </p:blipFill>
        <p:spPr>
          <a:xfrm>
            <a:off x="412296" y="1108933"/>
            <a:ext cx="8312686" cy="315520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E0AB2F7-4253-A0E4-5698-2F50BCD2E311}"/>
              </a:ext>
            </a:extLst>
          </p:cNvPr>
          <p:cNvSpPr/>
          <p:nvPr/>
        </p:nvSpPr>
        <p:spPr>
          <a:xfrm>
            <a:off x="425876" y="1113522"/>
            <a:ext cx="8292145" cy="3155202"/>
          </a:xfrm>
          <a:prstGeom prst="rect">
            <a:avLst/>
          </a:prstGeom>
          <a:solidFill>
            <a:srgbClr val="313131">
              <a:alpha val="30000"/>
            </a:srgbClr>
          </a:solidFill>
          <a:ln w="25400" cap="flat" cmpd="sng" algn="ctr">
            <a:gradFill>
              <a:gsLst>
                <a:gs pos="0">
                  <a:srgbClr val="313131"/>
                </a:gs>
                <a:gs pos="100000">
                  <a:srgbClr val="313131">
                    <a:alpha val="35000"/>
                  </a:srgbClr>
                </a:gs>
                <a:gs pos="50000">
                  <a:srgbClr val="313131">
                    <a:alpha val="70000"/>
                  </a:srgbClr>
                </a:gs>
                <a:gs pos="100000">
                  <a:srgbClr val="313131">
                    <a:alpha val="35000"/>
                  </a:srgbClr>
                </a:gs>
              </a:gsLst>
              <a:lin ang="0" scaled="0"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221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53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553A38-B782-EDAB-50DA-77C622DA12E9}"/>
              </a:ext>
            </a:extLst>
          </p:cNvPr>
          <p:cNvSpPr txBox="1"/>
          <p:nvPr/>
        </p:nvSpPr>
        <p:spPr>
          <a:xfrm>
            <a:off x="624840" y="3137012"/>
            <a:ext cx="3759200" cy="830997"/>
          </a:xfrm>
          <a:prstGeom prst="rect">
            <a:avLst/>
          </a:prstGeom>
          <a:noFill/>
          <a:effectLst>
            <a:outerShdw blurRad="63500" sx="102000" sy="102000" algn="ctr" rotWithShape="0">
              <a:schemeClr val="accent6">
                <a:alpha val="40000"/>
              </a:scheme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defRPr>
            </a:lvl1pPr>
          </a:lstStyle>
          <a:p>
            <a:r>
              <a:rPr lang="ko-KR" altLang="en-US" dirty="0"/>
              <a:t>국내 테슬라</a:t>
            </a:r>
            <a:endParaRPr lang="en-US" altLang="ko-KR" dirty="0"/>
          </a:p>
          <a:p>
            <a:r>
              <a:rPr lang="ko-KR" altLang="en-US" dirty="0"/>
              <a:t>인기 하락 이유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AE4699-EC5C-A211-E6E9-B88EAF56DC8A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098CDE-3A76-12C6-1609-EEB40663EC98}"/>
              </a:ext>
            </a:extLst>
          </p:cNvPr>
          <p:cNvSpPr txBox="1"/>
          <p:nvPr/>
        </p:nvSpPr>
        <p:spPr>
          <a:xfrm>
            <a:off x="425877" y="531772"/>
            <a:ext cx="293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PART.02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분석 </a:t>
            </a: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–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인식 변화 분석</a:t>
            </a:r>
          </a:p>
        </p:txBody>
      </p:sp>
    </p:spTree>
    <p:extLst>
      <p:ext uri="{BB962C8B-B14F-4D97-AF65-F5344CB8AC3E}">
        <p14:creationId xmlns:p14="http://schemas.microsoft.com/office/powerpoint/2010/main" val="26460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DCB98A-8808-9221-19BE-1FF54C54868D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11F4DFC-A687-6C59-E870-25EB1F4B6746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7E1A01-C01E-5D1E-AE23-2A8DC553790C}"/>
              </a:ext>
            </a:extLst>
          </p:cNvPr>
          <p:cNvSpPr txBox="1"/>
          <p:nvPr/>
        </p:nvSpPr>
        <p:spPr>
          <a:xfrm>
            <a:off x="7940843" y="4570852"/>
            <a:ext cx="113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PAGE 09</a:t>
            </a:r>
            <a:endParaRPr lang="ko-KR" altLang="en-US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CD46B1-4DC3-D9A7-E2CF-D9D46BF32340}"/>
              </a:ext>
            </a:extLst>
          </p:cNvPr>
          <p:cNvSpPr txBox="1"/>
          <p:nvPr/>
        </p:nvSpPr>
        <p:spPr>
          <a:xfrm>
            <a:off x="638076" y="4566249"/>
            <a:ext cx="36707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* 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테슬라 모델 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3 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퍼포먼스 가격 기준</a:t>
            </a:r>
            <a:endParaRPr lang="ko-KR" altLang="en-US" sz="8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850922-EB2A-19A4-3000-BEE842C32545}"/>
              </a:ext>
            </a:extLst>
          </p:cNvPr>
          <p:cNvSpPr txBox="1"/>
          <p:nvPr/>
        </p:nvSpPr>
        <p:spPr>
          <a:xfrm>
            <a:off x="2565113" y="2791757"/>
            <a:ext cx="61122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7,479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363C83-1481-D225-EE4E-76D4E2FA5100}"/>
              </a:ext>
            </a:extLst>
          </p:cNvPr>
          <p:cNvSpPr txBox="1"/>
          <p:nvPr/>
        </p:nvSpPr>
        <p:spPr>
          <a:xfrm>
            <a:off x="4348345" y="2020686"/>
            <a:ext cx="60866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8,039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6C70FB-4B28-978B-2E70-4B2416E30DC3}"/>
              </a:ext>
            </a:extLst>
          </p:cNvPr>
          <p:cNvSpPr txBox="1"/>
          <p:nvPr/>
        </p:nvSpPr>
        <p:spPr>
          <a:xfrm>
            <a:off x="2568607" y="4099878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2021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CD5FBA-93E6-D08C-49C2-F20F9C5B1223}"/>
              </a:ext>
            </a:extLst>
          </p:cNvPr>
          <p:cNvSpPr txBox="1"/>
          <p:nvPr/>
        </p:nvSpPr>
        <p:spPr>
          <a:xfrm>
            <a:off x="4369071" y="4107135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2022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6A22720-F9E2-60F6-F25B-BAF5B4D8A2A2}"/>
              </a:ext>
            </a:extLst>
          </p:cNvPr>
          <p:cNvSpPr/>
          <p:nvPr/>
        </p:nvSpPr>
        <p:spPr>
          <a:xfrm>
            <a:off x="2575863" y="3098700"/>
            <a:ext cx="509390" cy="889769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A48D8FB-18F5-B8CB-9FA0-4D2BA21ADF28}"/>
              </a:ext>
            </a:extLst>
          </p:cNvPr>
          <p:cNvSpPr/>
          <p:nvPr/>
        </p:nvSpPr>
        <p:spPr>
          <a:xfrm>
            <a:off x="4375846" y="2333644"/>
            <a:ext cx="509390" cy="1654826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9011F1A-4938-8C18-1BAB-EE9DCB060DFA}"/>
              </a:ext>
            </a:extLst>
          </p:cNvPr>
          <p:cNvSpPr/>
          <p:nvPr/>
        </p:nvSpPr>
        <p:spPr>
          <a:xfrm>
            <a:off x="6175830" y="2755999"/>
            <a:ext cx="509390" cy="1232469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D8990B-F139-C951-F756-4845027C1329}"/>
              </a:ext>
            </a:extLst>
          </p:cNvPr>
          <p:cNvSpPr txBox="1"/>
          <p:nvPr/>
        </p:nvSpPr>
        <p:spPr>
          <a:xfrm>
            <a:off x="6169055" y="4099878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2023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1DA954-0B5B-0D72-CC63-ABA6C3585086}"/>
              </a:ext>
            </a:extLst>
          </p:cNvPr>
          <p:cNvSpPr txBox="1"/>
          <p:nvPr/>
        </p:nvSpPr>
        <p:spPr>
          <a:xfrm>
            <a:off x="6147951" y="2446685"/>
            <a:ext cx="5686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7,559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5BDE5AAD-775D-08B1-F13C-6478F293F66E}"/>
              </a:ext>
            </a:extLst>
          </p:cNvPr>
          <p:cNvCxnSpPr>
            <a:cxnSpLocks/>
          </p:cNvCxnSpPr>
          <p:nvPr/>
        </p:nvCxnSpPr>
        <p:spPr>
          <a:xfrm>
            <a:off x="1870456" y="3988470"/>
            <a:ext cx="5403087" cy="0"/>
          </a:xfrm>
          <a:prstGeom prst="line">
            <a:avLst/>
          </a:prstGeom>
          <a:ln>
            <a:solidFill>
              <a:schemeClr val="accent6">
                <a:lumMod val="85000"/>
              </a:schemeClr>
            </a:solidFill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200869E-977D-B8FE-458C-E8013BF8AA06}"/>
              </a:ext>
            </a:extLst>
          </p:cNvPr>
          <p:cNvSpPr txBox="1"/>
          <p:nvPr/>
        </p:nvSpPr>
        <p:spPr>
          <a:xfrm>
            <a:off x="6046993" y="1824368"/>
            <a:ext cx="7281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(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단위 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만원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)</a:t>
            </a: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52BEAC5-E6FF-E385-9D1B-01FF5AABA4E9}"/>
              </a:ext>
            </a:extLst>
          </p:cNvPr>
          <p:cNvSpPr txBox="1"/>
          <p:nvPr/>
        </p:nvSpPr>
        <p:spPr>
          <a:xfrm>
            <a:off x="3656511" y="1291377"/>
            <a:ext cx="1948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연도별 가격 변화</a:t>
            </a:r>
            <a:endParaRPr lang="en-US" altLang="ko-KR" sz="2000" spc="-1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F704BE-EC0F-5D8A-9E62-00F9432B7A0F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BFEB8F-C620-D4AF-43F2-84382AE177B2}"/>
              </a:ext>
            </a:extLst>
          </p:cNvPr>
          <p:cNvSpPr txBox="1"/>
          <p:nvPr/>
        </p:nvSpPr>
        <p:spPr>
          <a:xfrm>
            <a:off x="425877" y="531772"/>
            <a:ext cx="293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PART.02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분석 </a:t>
            </a: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–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인식 변화 분석</a:t>
            </a:r>
          </a:p>
        </p:txBody>
      </p:sp>
    </p:spTree>
    <p:extLst>
      <p:ext uri="{BB962C8B-B14F-4D97-AF65-F5344CB8AC3E}">
        <p14:creationId xmlns:p14="http://schemas.microsoft.com/office/powerpoint/2010/main" val="154791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인간의 얼굴, 의류, 사람, 재킷이(가) 표시된 사진&#10;&#10;자동 생성된 설명">
            <a:extLst>
              <a:ext uri="{FF2B5EF4-FFF2-40B4-BE49-F238E27FC236}">
                <a16:creationId xmlns:a16="http://schemas.microsoft.com/office/drawing/2014/main" id="{6022DD0C-FFFC-348C-686A-2CCF7657AD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9244"/>
            <a:ext cx="9144000" cy="622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65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하늘, 차량, 육상 차량, 바퀴이(가) 표시된 사진&#10;&#10;자동 생성된 설명">
            <a:extLst>
              <a:ext uri="{FF2B5EF4-FFF2-40B4-BE49-F238E27FC236}">
                <a16:creationId xmlns:a16="http://schemas.microsoft.com/office/drawing/2014/main" id="{7ED40906-3509-029A-7432-61C8C957C8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470527"/>
            <a:ext cx="9204960" cy="66148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7F20FF7-2C04-A5B2-3BD2-6A1D6B38D5B9}"/>
              </a:ext>
            </a:extLst>
          </p:cNvPr>
          <p:cNvSpPr txBox="1"/>
          <p:nvPr/>
        </p:nvSpPr>
        <p:spPr>
          <a:xfrm>
            <a:off x="2557780" y="2684510"/>
            <a:ext cx="4028440" cy="707886"/>
          </a:xfrm>
          <a:prstGeom prst="rect">
            <a:avLst/>
          </a:prstGeom>
          <a:noFill/>
          <a:effectLst>
            <a:outerShdw blurRad="63500" sx="102000" sy="102000" algn="ctr" rotWithShape="0">
              <a:schemeClr val="accent6">
                <a:alpha val="40000"/>
              </a:scheme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defRPr>
            </a:lvl1pPr>
          </a:lstStyle>
          <a:p>
            <a:r>
              <a:rPr lang="ko-KR" altLang="en-US" sz="4000" dirty="0"/>
              <a:t>자동차 시장 현황</a:t>
            </a:r>
          </a:p>
        </p:txBody>
      </p:sp>
    </p:spTree>
    <p:extLst>
      <p:ext uri="{BB962C8B-B14F-4D97-AF65-F5344CB8AC3E}">
        <p14:creationId xmlns:p14="http://schemas.microsoft.com/office/powerpoint/2010/main" val="119071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278723-C5D3-6EAE-B721-8703B2639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32355D-DD99-1223-AFB8-62C7E32FE3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 descr="차량, 바퀴, 타이어, 자동차이(가) 표시된 사진&#10;&#10;자동 생성된 설명">
            <a:extLst>
              <a:ext uri="{FF2B5EF4-FFF2-40B4-BE49-F238E27FC236}">
                <a16:creationId xmlns:a16="http://schemas.microsoft.com/office/drawing/2014/main" id="{A13939A1-B428-6393-133A-B392F8CDFF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saturation sat="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5" y="-471488"/>
            <a:ext cx="9144000" cy="6086475"/>
          </a:xfrm>
          <a:prstGeom prst="rect">
            <a:avLst/>
          </a:prstGeom>
        </p:spPr>
      </p:pic>
      <p:sp useBgFill="1">
        <p:nvSpPr>
          <p:cNvPr id="7" name="직사각형 6">
            <a:extLst>
              <a:ext uri="{FF2B5EF4-FFF2-40B4-BE49-F238E27FC236}">
                <a16:creationId xmlns:a16="http://schemas.microsoft.com/office/drawing/2014/main" id="{86857DB5-E871-600C-359E-8AAD87077F36}"/>
              </a:ext>
            </a:extLst>
          </p:cNvPr>
          <p:cNvSpPr/>
          <p:nvPr/>
        </p:nvSpPr>
        <p:spPr>
          <a:xfrm>
            <a:off x="967232" y="350636"/>
            <a:ext cx="1938425" cy="3411068"/>
          </a:xfrm>
          <a:prstGeom prst="rect">
            <a:avLst/>
          </a:prstGeom>
          <a:ln w="6350" cap="flat" cmpd="sng" algn="ctr">
            <a:solidFill>
              <a:schemeClr val="accent6">
                <a:alpha val="99000"/>
              </a:schemeClr>
            </a:solidFill>
            <a:prstDash val="solid"/>
          </a:ln>
          <a:effectLst>
            <a:outerShdw blurRad="533400" sx="102000" sy="102000" algn="ctr" rotWithShape="0">
              <a:schemeClr val="accent6">
                <a:alpha val="56000"/>
              </a:schemeClr>
            </a:outerShdw>
          </a:effectLst>
        </p:spPr>
        <p:txBody>
          <a:bodyPr rtlCol="0" anchor="ctr"/>
          <a:lstStyle/>
          <a:p>
            <a:pPr marL="0" marR="0" lvl="0" indent="0" algn="ctr" defTabSz="6221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53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F2CCD1-4A97-32AE-4055-7B1FB4F6EB63}"/>
              </a:ext>
            </a:extLst>
          </p:cNvPr>
          <p:cNvSpPr txBox="1"/>
          <p:nvPr/>
        </p:nvSpPr>
        <p:spPr>
          <a:xfrm>
            <a:off x="736231" y="4018070"/>
            <a:ext cx="2414521" cy="523220"/>
          </a:xfrm>
          <a:prstGeom prst="rect">
            <a:avLst/>
          </a:prstGeom>
          <a:noFill/>
          <a:effectLst>
            <a:outerShdw blurRad="63500" sx="102000" sy="102000" algn="ctr" rotWithShape="0">
              <a:schemeClr val="accent6">
                <a:alpha val="40000"/>
              </a:scheme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defRPr>
            </a:lvl1pPr>
          </a:lstStyle>
          <a:p>
            <a:r>
              <a:rPr lang="ko-KR" altLang="en-US" dirty="0"/>
              <a:t>충전 </a:t>
            </a:r>
            <a:r>
              <a:rPr lang="ko-KR" altLang="en-US"/>
              <a:t>시간 </a:t>
            </a:r>
            <a:r>
              <a:rPr lang="en-US" altLang="ko-KR" dirty="0"/>
              <a:t>1</a:t>
            </a:r>
            <a:r>
              <a:rPr lang="ko-KR" altLang="en-US" dirty="0"/>
              <a:t>시간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6810CEB-7E98-60FF-6930-D348D61EDCF2}"/>
              </a:ext>
            </a:extLst>
          </p:cNvPr>
          <p:cNvCxnSpPr>
            <a:cxnSpLocks/>
          </p:cNvCxnSpPr>
          <p:nvPr/>
        </p:nvCxnSpPr>
        <p:spPr>
          <a:xfrm>
            <a:off x="3545515" y="3761710"/>
            <a:ext cx="4533900" cy="0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406400" sx="102000" sy="102000" algn="ctr" rotWithShape="0">
              <a:schemeClr val="accent6">
                <a:alpha val="48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7EEF9FC-41B9-B871-770C-BFA95DB3C2EA}"/>
              </a:ext>
            </a:extLst>
          </p:cNvPr>
          <p:cNvSpPr txBox="1"/>
          <p:nvPr/>
        </p:nvSpPr>
        <p:spPr>
          <a:xfrm>
            <a:off x="3991796" y="3968046"/>
            <a:ext cx="6861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2020</a:t>
            </a:r>
            <a:endParaRPr lang="ko-KR" altLang="en-US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789F46-1F69-0F22-2D89-D5D481884F68}"/>
              </a:ext>
            </a:extLst>
          </p:cNvPr>
          <p:cNvSpPr txBox="1"/>
          <p:nvPr/>
        </p:nvSpPr>
        <p:spPr>
          <a:xfrm>
            <a:off x="5518972" y="3970657"/>
            <a:ext cx="662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2021</a:t>
            </a:r>
            <a:endParaRPr lang="ko-KR" altLang="en-US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802D32-3C04-F77B-EA7F-452FF0ADA611}"/>
              </a:ext>
            </a:extLst>
          </p:cNvPr>
          <p:cNvSpPr txBox="1"/>
          <p:nvPr/>
        </p:nvSpPr>
        <p:spPr>
          <a:xfrm>
            <a:off x="7048043" y="3968046"/>
            <a:ext cx="662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2022</a:t>
            </a:r>
            <a:endParaRPr lang="ko-KR" altLang="en-US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C606610-47C0-E2C0-BDA7-8A264C4F11B4}"/>
              </a:ext>
            </a:extLst>
          </p:cNvPr>
          <p:cNvSpPr txBox="1"/>
          <p:nvPr/>
        </p:nvSpPr>
        <p:spPr>
          <a:xfrm>
            <a:off x="4895661" y="394638"/>
            <a:ext cx="1878109" cy="400110"/>
          </a:xfrm>
          <a:prstGeom prst="rect">
            <a:avLst/>
          </a:prstGeom>
          <a:noFill/>
          <a:effectLst>
            <a:outerShdw blurRad="698500" sx="102000" sy="102000" algn="ctr" rotWithShape="0">
              <a:schemeClr val="accent6">
                <a:alpha val="83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6">
                    <a:lumMod val="8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충전 요금 변화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40D7374-9511-9C6E-A3C0-096AF830C186}"/>
              </a:ext>
            </a:extLst>
          </p:cNvPr>
          <p:cNvSpPr/>
          <p:nvPr/>
        </p:nvSpPr>
        <p:spPr>
          <a:xfrm>
            <a:off x="4079484" y="2833854"/>
            <a:ext cx="509390" cy="92785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406400" sx="102000" sy="102000" algn="ctr" rotWithShape="0">
              <a:schemeClr val="accent6">
                <a:alpha val="48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8FBA139-E437-A556-D4DF-F2328F0C631B}"/>
              </a:ext>
            </a:extLst>
          </p:cNvPr>
          <p:cNvSpPr/>
          <p:nvPr/>
        </p:nvSpPr>
        <p:spPr>
          <a:xfrm>
            <a:off x="5580021" y="2057907"/>
            <a:ext cx="509390" cy="1703798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406400" sx="102000" sy="102000" algn="ctr" rotWithShape="0">
              <a:schemeClr val="accent6">
                <a:alpha val="48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056E1F1-7750-8CF3-3051-020EE6E71172}"/>
              </a:ext>
            </a:extLst>
          </p:cNvPr>
          <p:cNvSpPr/>
          <p:nvPr/>
        </p:nvSpPr>
        <p:spPr>
          <a:xfrm>
            <a:off x="7123699" y="1862444"/>
            <a:ext cx="509390" cy="1899259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406400" sx="102000" sy="102000" algn="ctr" rotWithShape="0">
              <a:schemeClr val="accent6">
                <a:alpha val="48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DF5458-AC36-2AC0-0178-76685A31CF3A}"/>
              </a:ext>
            </a:extLst>
          </p:cNvPr>
          <p:cNvSpPr txBox="1"/>
          <p:nvPr/>
        </p:nvSpPr>
        <p:spPr>
          <a:xfrm>
            <a:off x="3902953" y="1398501"/>
            <a:ext cx="9775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* 원 단위</a:t>
            </a:r>
            <a:endParaRPr lang="en-US" altLang="ko-KR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** 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1KW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로 계산</a:t>
            </a:r>
            <a:endParaRPr lang="en-US" altLang="ko-KR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ko-KR" altLang="en-US" sz="8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B44C41-45C3-B6FC-A1FC-61F1045AD8EC}"/>
              </a:ext>
            </a:extLst>
          </p:cNvPr>
          <p:cNvSpPr txBox="1"/>
          <p:nvPr/>
        </p:nvSpPr>
        <p:spPr>
          <a:xfrm>
            <a:off x="4013567" y="2503638"/>
            <a:ext cx="6607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accent6">
                    <a:lumMod val="9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214.65</a:t>
            </a:r>
            <a:endParaRPr lang="ko-KR" altLang="en-US" sz="1050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9D05C9-6E1C-63A1-C10D-BD2A4DB6CFCA}"/>
              </a:ext>
            </a:extLst>
          </p:cNvPr>
          <p:cNvSpPr txBox="1"/>
          <p:nvPr/>
        </p:nvSpPr>
        <p:spPr>
          <a:xfrm>
            <a:off x="5552490" y="1721031"/>
            <a:ext cx="660701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accent6">
                    <a:lumMod val="9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274.3</a:t>
            </a:r>
            <a:endParaRPr lang="ko-KR" altLang="en-US" sz="1050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ko-KR" altLang="en-US" sz="8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0707C3-4DD7-2CAE-6550-2F6586527C37}"/>
              </a:ext>
            </a:extLst>
          </p:cNvPr>
          <p:cNvSpPr txBox="1"/>
          <p:nvPr/>
        </p:nvSpPr>
        <p:spPr>
          <a:xfrm>
            <a:off x="7048043" y="1496809"/>
            <a:ext cx="660701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accent6">
                    <a:lumMod val="9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308.65</a:t>
            </a:r>
            <a:endParaRPr lang="ko-KR" altLang="en-US" sz="1050" dirty="0">
              <a:solidFill>
                <a:schemeClr val="accent6">
                  <a:lumMod val="9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ko-KR" altLang="en-US" sz="800" dirty="0">
              <a:solidFill>
                <a:schemeClr val="accent6">
                  <a:lumMod val="9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800" dirty="0">
              <a:solidFill>
                <a:schemeClr val="accent6">
                  <a:lumMod val="9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292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DCB98A-8808-9221-19BE-1FF54C54868D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11F4DFC-A687-6C59-E870-25EB1F4B6746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7E1A01-C01E-5D1E-AE23-2A8DC553790C}"/>
              </a:ext>
            </a:extLst>
          </p:cNvPr>
          <p:cNvSpPr txBox="1"/>
          <p:nvPr/>
        </p:nvSpPr>
        <p:spPr>
          <a:xfrm>
            <a:off x="7940843" y="4570852"/>
            <a:ext cx="113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PAGE 10</a:t>
            </a:r>
            <a:endParaRPr lang="ko-KR" altLang="en-US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1EAB22-9B2B-BFD0-8CEF-7B11958BC3B5}"/>
              </a:ext>
            </a:extLst>
          </p:cNvPr>
          <p:cNvSpPr txBox="1"/>
          <p:nvPr/>
        </p:nvSpPr>
        <p:spPr>
          <a:xfrm>
            <a:off x="432105" y="4424586"/>
            <a:ext cx="54059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0" i="0" dirty="0">
                <a:solidFill>
                  <a:srgbClr val="202020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 보조금 삭감</a:t>
            </a:r>
            <a:r>
              <a:rPr lang="en-US" altLang="ko-KR" b="0" i="0" dirty="0">
                <a:solidFill>
                  <a:srgbClr val="202020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</a:t>
            </a:r>
            <a:r>
              <a:rPr lang="ko-KR" altLang="en-US" b="0" i="0" dirty="0">
                <a:solidFill>
                  <a:srgbClr val="202020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충전 인프라 부족</a:t>
            </a:r>
            <a:r>
              <a:rPr lang="en-US" altLang="ko-KR" b="0" i="0" dirty="0">
                <a:solidFill>
                  <a:srgbClr val="202020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b="0" i="0" dirty="0">
                <a:solidFill>
                  <a:srgbClr val="202020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가격 상승</a:t>
            </a:r>
            <a:r>
              <a:rPr lang="ko-KR" altLang="en-US" b="0" i="0" dirty="0">
                <a:solidFill>
                  <a:schemeClr val="accent6">
                    <a:lumMod val="75000"/>
                  </a:schemeClr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으로</a:t>
            </a:r>
            <a:endParaRPr lang="en-US" altLang="ko-KR" b="0" i="0" dirty="0">
              <a:solidFill>
                <a:schemeClr val="accent6">
                  <a:lumMod val="75000"/>
                </a:schemeClr>
              </a:solidFill>
              <a:effectLst/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b="0" i="0" dirty="0">
                <a:solidFill>
                  <a:srgbClr val="202020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하이브리드 </a:t>
            </a:r>
            <a:r>
              <a:rPr lang="ko-KR" altLang="en-US" b="0" i="0" dirty="0">
                <a:solidFill>
                  <a:schemeClr val="accent6">
                    <a:lumMod val="75000"/>
                  </a:schemeClr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차량의</a:t>
            </a:r>
            <a:r>
              <a:rPr lang="ko-KR" altLang="en-US" b="0" i="0" dirty="0">
                <a:solidFill>
                  <a:srgbClr val="202020"/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인기 증가</a:t>
            </a:r>
            <a:endParaRPr lang="en-US" altLang="ko-KR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E233CD7-20BD-1B19-C487-8EE6348A0C14}"/>
              </a:ext>
            </a:extLst>
          </p:cNvPr>
          <p:cNvSpPr/>
          <p:nvPr/>
        </p:nvSpPr>
        <p:spPr>
          <a:xfrm>
            <a:off x="2575863" y="3060620"/>
            <a:ext cx="509390" cy="927849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54FEFAA-DBA0-8E19-AEFE-BC94864B11ED}"/>
              </a:ext>
            </a:extLst>
          </p:cNvPr>
          <p:cNvSpPr/>
          <p:nvPr/>
        </p:nvSpPr>
        <p:spPr>
          <a:xfrm>
            <a:off x="4375846" y="2786742"/>
            <a:ext cx="509390" cy="1201728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00F527C-73C8-17C8-AC56-06676CFF3860}"/>
              </a:ext>
            </a:extLst>
          </p:cNvPr>
          <p:cNvSpPr/>
          <p:nvPr/>
        </p:nvSpPr>
        <p:spPr>
          <a:xfrm>
            <a:off x="6175830" y="2365829"/>
            <a:ext cx="509390" cy="162264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95000"/>
                  <a:shade val="30000"/>
                  <a:satMod val="115000"/>
                </a:schemeClr>
              </a:gs>
              <a:gs pos="50000">
                <a:schemeClr val="accent6">
                  <a:lumMod val="95000"/>
                  <a:shade val="67500"/>
                  <a:satMod val="115000"/>
                </a:schemeClr>
              </a:gs>
              <a:gs pos="100000">
                <a:schemeClr val="accent6">
                  <a:lumMod val="9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A22653-5489-7FBD-D116-2B8FA80CCEED}"/>
              </a:ext>
            </a:extLst>
          </p:cNvPr>
          <p:cNvSpPr txBox="1"/>
          <p:nvPr/>
        </p:nvSpPr>
        <p:spPr>
          <a:xfrm>
            <a:off x="2462318" y="2728020"/>
            <a:ext cx="73647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173,000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C9B2DF-1AC2-AD70-80D9-EBB8127C12B8}"/>
              </a:ext>
            </a:extLst>
          </p:cNvPr>
          <p:cNvSpPr txBox="1"/>
          <p:nvPr/>
        </p:nvSpPr>
        <p:spPr>
          <a:xfrm>
            <a:off x="4262301" y="2446508"/>
            <a:ext cx="73647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186,000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0D4179-DAD5-DC57-3A02-0610D02BE3F7}"/>
              </a:ext>
            </a:extLst>
          </p:cNvPr>
          <p:cNvSpPr txBox="1"/>
          <p:nvPr/>
        </p:nvSpPr>
        <p:spPr>
          <a:xfrm>
            <a:off x="6062285" y="2033795"/>
            <a:ext cx="73647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211,000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A2B435-B164-CAA0-A3D0-1E3D47086BB4}"/>
              </a:ext>
            </a:extLst>
          </p:cNvPr>
          <p:cNvSpPr txBox="1"/>
          <p:nvPr/>
        </p:nvSpPr>
        <p:spPr>
          <a:xfrm>
            <a:off x="2568607" y="4099878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2020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DADAD5-11A4-D8AA-A43D-DCEA4CE7650F}"/>
              </a:ext>
            </a:extLst>
          </p:cNvPr>
          <p:cNvSpPr txBox="1"/>
          <p:nvPr/>
        </p:nvSpPr>
        <p:spPr>
          <a:xfrm>
            <a:off x="4369071" y="4107135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2021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4E0099-854E-C663-39B7-BB2C01BC0EED}"/>
              </a:ext>
            </a:extLst>
          </p:cNvPr>
          <p:cNvSpPr txBox="1"/>
          <p:nvPr/>
        </p:nvSpPr>
        <p:spPr>
          <a:xfrm>
            <a:off x="6169055" y="4099878"/>
            <a:ext cx="5664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2022</a:t>
            </a:r>
            <a:endParaRPr lang="ko-KR" altLang="en-US" sz="10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AA899E5-B815-8EEB-0A03-8D9BB29327EF}"/>
              </a:ext>
            </a:extLst>
          </p:cNvPr>
          <p:cNvCxnSpPr>
            <a:cxnSpLocks/>
          </p:cNvCxnSpPr>
          <p:nvPr/>
        </p:nvCxnSpPr>
        <p:spPr>
          <a:xfrm>
            <a:off x="1870456" y="3988470"/>
            <a:ext cx="5403087" cy="0"/>
          </a:xfrm>
          <a:prstGeom prst="line">
            <a:avLst/>
          </a:prstGeom>
          <a:ln>
            <a:solidFill>
              <a:schemeClr val="accent6">
                <a:lumMod val="85000"/>
              </a:schemeClr>
            </a:solidFill>
          </a:ln>
          <a:effectLst>
            <a:outerShdw blurRad="190500" sx="102000" sy="102000" algn="ctr" rotWithShape="0">
              <a:schemeClr val="accent6">
                <a:lumMod val="75000"/>
                <a:alpha val="56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DB81167-C2F4-E942-7ADE-2AC1F79F5134}"/>
              </a:ext>
            </a:extLst>
          </p:cNvPr>
          <p:cNvSpPr txBox="1"/>
          <p:nvPr/>
        </p:nvSpPr>
        <p:spPr>
          <a:xfrm>
            <a:off x="3134772" y="1359018"/>
            <a:ext cx="2874457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하이브리드 차량 등록대수</a:t>
            </a:r>
            <a:endParaRPr lang="en-US" altLang="ko-KR" sz="2000" spc="-15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6F1544-6ED3-CCFF-1BFD-450DD5315BD6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F54B4E-9813-8F81-38B8-21246DBF08EB}"/>
              </a:ext>
            </a:extLst>
          </p:cNvPr>
          <p:cNvSpPr txBox="1"/>
          <p:nvPr/>
        </p:nvSpPr>
        <p:spPr>
          <a:xfrm>
            <a:off x="425877" y="531772"/>
            <a:ext cx="31010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PART.02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분석 </a:t>
            </a: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–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자동차 시장 현황</a:t>
            </a:r>
          </a:p>
        </p:txBody>
      </p:sp>
    </p:spTree>
    <p:extLst>
      <p:ext uri="{BB962C8B-B14F-4D97-AF65-F5344CB8AC3E}">
        <p14:creationId xmlns:p14="http://schemas.microsoft.com/office/powerpoint/2010/main" val="111988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DCB98A-8808-9221-19BE-1FF54C54868D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11F4DFC-A687-6C59-E870-25EB1F4B6746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7E1A01-C01E-5D1E-AE23-2A8DC553790C}"/>
              </a:ext>
            </a:extLst>
          </p:cNvPr>
          <p:cNvSpPr txBox="1"/>
          <p:nvPr/>
        </p:nvSpPr>
        <p:spPr>
          <a:xfrm>
            <a:off x="7940844" y="4570852"/>
            <a:ext cx="8537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PAGE 11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BDD415-7CD2-A860-37D8-B2F0BBDDEE5C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B6D99B-6F11-9F88-EF80-6250CFBF00C4}"/>
              </a:ext>
            </a:extLst>
          </p:cNvPr>
          <p:cNvSpPr txBox="1"/>
          <p:nvPr/>
        </p:nvSpPr>
        <p:spPr>
          <a:xfrm>
            <a:off x="425877" y="531772"/>
            <a:ext cx="293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PART.03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결론</a:t>
            </a:r>
          </a:p>
        </p:txBody>
      </p:sp>
      <p:pic>
        <p:nvPicPr>
          <p:cNvPr id="9" name="그림 8" descr="사람, 의류, 텍스트, 여성이(가) 표시된 사진&#10;&#10;자동 생성된 설명">
            <a:extLst>
              <a:ext uri="{FF2B5EF4-FFF2-40B4-BE49-F238E27FC236}">
                <a16:creationId xmlns:a16="http://schemas.microsoft.com/office/drawing/2014/main" id="{74298779-FABA-8E75-E712-F0940AA7FF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979" b="18854"/>
          <a:stretch/>
        </p:blipFill>
        <p:spPr>
          <a:xfrm>
            <a:off x="425876" y="1113522"/>
            <a:ext cx="8292146" cy="316168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D97BE73-B7ED-7174-BD2B-22338AD90928}"/>
              </a:ext>
            </a:extLst>
          </p:cNvPr>
          <p:cNvSpPr/>
          <p:nvPr/>
        </p:nvSpPr>
        <p:spPr>
          <a:xfrm>
            <a:off x="425876" y="1120001"/>
            <a:ext cx="8292145" cy="3155202"/>
          </a:xfrm>
          <a:prstGeom prst="rect">
            <a:avLst/>
          </a:prstGeom>
          <a:solidFill>
            <a:srgbClr val="313131">
              <a:alpha val="30000"/>
            </a:srgbClr>
          </a:solidFill>
          <a:ln w="25400" cap="flat" cmpd="sng" algn="ctr">
            <a:gradFill>
              <a:gsLst>
                <a:gs pos="0">
                  <a:srgbClr val="313131"/>
                </a:gs>
                <a:gs pos="100000">
                  <a:srgbClr val="313131">
                    <a:alpha val="35000"/>
                  </a:srgbClr>
                </a:gs>
                <a:gs pos="50000">
                  <a:srgbClr val="313131">
                    <a:alpha val="70000"/>
                  </a:srgbClr>
                </a:gs>
                <a:gs pos="100000">
                  <a:srgbClr val="313131">
                    <a:alpha val="35000"/>
                  </a:srgbClr>
                </a:gs>
              </a:gsLst>
              <a:lin ang="0" scaled="0"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221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53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37CB94-AB60-37D4-CB4F-EE707ECAC699}"/>
              </a:ext>
            </a:extLst>
          </p:cNvPr>
          <p:cNvSpPr txBox="1"/>
          <p:nvPr/>
        </p:nvSpPr>
        <p:spPr>
          <a:xfrm>
            <a:off x="1125401" y="2462584"/>
            <a:ext cx="3194957" cy="461665"/>
          </a:xfrm>
          <a:prstGeom prst="rect">
            <a:avLst/>
          </a:prstGeom>
          <a:noFill/>
          <a:effectLst>
            <a:outerShdw blurRad="63500" sx="102000" sy="102000" algn="ctr" rotWithShape="0">
              <a:schemeClr val="accent6">
                <a:alpha val="68000"/>
              </a:scheme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defRPr>
            </a:lvl1pPr>
          </a:lstStyle>
          <a:p>
            <a:r>
              <a:rPr lang="ko-KR" altLang="en-US" dirty="0"/>
              <a:t>프로젝트 향후 방향성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284678-0CFA-9EBE-9699-302974ACA9B3}"/>
              </a:ext>
            </a:extLst>
          </p:cNvPr>
          <p:cNvSpPr txBox="1"/>
          <p:nvPr/>
        </p:nvSpPr>
        <p:spPr>
          <a:xfrm>
            <a:off x="432105" y="4538886"/>
            <a:ext cx="3057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20202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충전소 위치 검색 기능 추가</a:t>
            </a:r>
            <a:endParaRPr lang="en-US" altLang="ko-KR" sz="1600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4838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FECCB3E7-7B57-CC5E-F2ED-828B8AE2C0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134" b="15707"/>
          <a:stretch/>
        </p:blipFill>
        <p:spPr>
          <a:xfrm>
            <a:off x="425876" y="1113520"/>
            <a:ext cx="8292145" cy="3159791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DCB98A-8808-9221-19BE-1FF54C54868D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16BD809-A5D4-1881-4431-BEB54DB4CA57}"/>
              </a:ext>
            </a:extLst>
          </p:cNvPr>
          <p:cNvSpPr txBox="1"/>
          <p:nvPr/>
        </p:nvSpPr>
        <p:spPr>
          <a:xfrm>
            <a:off x="425877" y="531772"/>
            <a:ext cx="2736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PART.01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기술 분석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816377-84F4-91E8-F5E4-F810F2AD87E7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11F4DFC-A687-6C59-E870-25EB1F4B6746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7E1A01-C01E-5D1E-AE23-2A8DC553790C}"/>
              </a:ext>
            </a:extLst>
          </p:cNvPr>
          <p:cNvSpPr txBox="1"/>
          <p:nvPr/>
        </p:nvSpPr>
        <p:spPr>
          <a:xfrm>
            <a:off x="7940843" y="4570852"/>
            <a:ext cx="113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PAGE 01</a:t>
            </a:r>
            <a:endParaRPr lang="ko-KR" altLang="en-US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761E3A-24AB-C192-CEDE-BE88D4C62983}"/>
              </a:ext>
            </a:extLst>
          </p:cNvPr>
          <p:cNvSpPr txBox="1"/>
          <p:nvPr/>
        </p:nvSpPr>
        <p:spPr>
          <a:xfrm>
            <a:off x="425876" y="4444719"/>
            <a:ext cx="22970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언어 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Python</a:t>
            </a:r>
          </a:p>
          <a:p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오픈 소스 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</a:t>
            </a:r>
            <a:r>
              <a:rPr lang="en-US" altLang="ko-KR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mysql</a:t>
            </a:r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6875214-FC86-36B8-1577-487501CA2D46}"/>
              </a:ext>
            </a:extLst>
          </p:cNvPr>
          <p:cNvSpPr/>
          <p:nvPr/>
        </p:nvSpPr>
        <p:spPr>
          <a:xfrm>
            <a:off x="425876" y="1113520"/>
            <a:ext cx="8292145" cy="3155202"/>
          </a:xfrm>
          <a:prstGeom prst="rect">
            <a:avLst/>
          </a:prstGeom>
          <a:solidFill>
            <a:srgbClr val="313131">
              <a:alpha val="30000"/>
            </a:srgbClr>
          </a:solidFill>
          <a:ln w="25400" cap="flat" cmpd="sng" algn="ctr">
            <a:gradFill>
              <a:gsLst>
                <a:gs pos="0">
                  <a:srgbClr val="313131"/>
                </a:gs>
                <a:gs pos="100000">
                  <a:srgbClr val="313131">
                    <a:alpha val="35000"/>
                  </a:srgbClr>
                </a:gs>
                <a:gs pos="50000">
                  <a:srgbClr val="313131">
                    <a:alpha val="70000"/>
                  </a:srgbClr>
                </a:gs>
                <a:gs pos="100000">
                  <a:srgbClr val="313131">
                    <a:alpha val="35000"/>
                  </a:srgbClr>
                </a:gs>
              </a:gsLst>
              <a:lin ang="0" scaled="0"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221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53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553A38-B782-EDAB-50DA-77C622DA12E9}"/>
              </a:ext>
            </a:extLst>
          </p:cNvPr>
          <p:cNvSpPr txBox="1"/>
          <p:nvPr/>
        </p:nvSpPr>
        <p:spPr>
          <a:xfrm>
            <a:off x="812800" y="2469264"/>
            <a:ext cx="3352800" cy="461665"/>
          </a:xfrm>
          <a:prstGeom prst="rect">
            <a:avLst/>
          </a:prstGeom>
          <a:noFill/>
          <a:effectLst>
            <a:outerShdw blurRad="63500" sx="102000" sy="102000" algn="ctr" rotWithShape="0">
              <a:schemeClr val="accent6">
                <a:alpha val="40000"/>
              </a:schemeClr>
            </a:outerShdw>
          </a:effectLst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defRPr>
            </a:lvl1pPr>
          </a:lstStyle>
          <a:p>
            <a:r>
              <a:rPr lang="ko-KR" altLang="en-US" dirty="0"/>
              <a:t>기술 적용 및 활용 전략</a:t>
            </a:r>
          </a:p>
        </p:txBody>
      </p:sp>
    </p:spTree>
    <p:extLst>
      <p:ext uri="{BB962C8B-B14F-4D97-AF65-F5344CB8AC3E}">
        <p14:creationId xmlns:p14="http://schemas.microsoft.com/office/powerpoint/2010/main" val="150993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스크린샷, 자연이(가) 표시된 사진&#10;&#10;자동 생성된 설명">
            <a:extLst>
              <a:ext uri="{FF2B5EF4-FFF2-40B4-BE49-F238E27FC236}">
                <a16:creationId xmlns:a16="http://schemas.microsoft.com/office/drawing/2014/main" id="{3AA46A8D-F76F-064E-E319-7869C48E8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97" y="152400"/>
            <a:ext cx="8592185" cy="5728123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80339F4-A2F1-3294-76E6-F75B6DFB04A4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B05095D-064F-A090-0C14-BFCDA3E9E52F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E3596D8-843A-6488-3E4C-74C6865EAE61}"/>
              </a:ext>
            </a:extLst>
          </p:cNvPr>
          <p:cNvSpPr txBox="1"/>
          <p:nvPr/>
        </p:nvSpPr>
        <p:spPr>
          <a:xfrm>
            <a:off x="7940843" y="4570852"/>
            <a:ext cx="113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PAGE 12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36DE6D-19D2-682F-BA08-1BC5A91EB8D1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DFC858-0ED0-0F3C-3AA1-8D6FDD75419C}"/>
              </a:ext>
            </a:extLst>
          </p:cNvPr>
          <p:cNvSpPr txBox="1"/>
          <p:nvPr/>
        </p:nvSpPr>
        <p:spPr>
          <a:xfrm>
            <a:off x="425877" y="531772"/>
            <a:ext cx="293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PART.03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결론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8924874-FAE2-1A73-FDB3-3CD5BD29FBEB}"/>
              </a:ext>
            </a:extLst>
          </p:cNvPr>
          <p:cNvSpPr txBox="1"/>
          <p:nvPr/>
        </p:nvSpPr>
        <p:spPr>
          <a:xfrm>
            <a:off x="1696720" y="1658114"/>
            <a:ext cx="1617137" cy="261610"/>
          </a:xfrm>
          <a:prstGeom prst="rect">
            <a:avLst/>
          </a:prstGeom>
          <a:solidFill>
            <a:schemeClr val="accent6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지역별 급속충전기 </a:t>
            </a:r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</a:t>
            </a: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대</a:t>
            </a:r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</a:t>
            </a:r>
            <a:endParaRPr lang="ko-KR" altLang="en-US" sz="11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38C745-9923-8EFE-8522-1B3937188A18}"/>
              </a:ext>
            </a:extLst>
          </p:cNvPr>
          <p:cNvSpPr txBox="1"/>
          <p:nvPr/>
        </p:nvSpPr>
        <p:spPr>
          <a:xfrm>
            <a:off x="4608403" y="1670308"/>
            <a:ext cx="1617137" cy="261610"/>
          </a:xfrm>
          <a:prstGeom prst="rect">
            <a:avLst/>
          </a:prstGeom>
          <a:solidFill>
            <a:schemeClr val="accent6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지역별 </a:t>
            </a:r>
            <a:r>
              <a:rPr lang="ko-KR" altLang="en-US" sz="11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완속충전기</a:t>
            </a: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</a:t>
            </a:r>
            <a:r>
              <a:rPr lang="ko-KR" altLang="en-US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대</a:t>
            </a:r>
            <a:r>
              <a:rPr lang="en-US" altLang="ko-KR" sz="11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</a:t>
            </a:r>
            <a:endParaRPr lang="ko-KR" altLang="en-US" sz="11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4A1C01-36C9-BDA5-3A66-3A3D4BEB090D}"/>
              </a:ext>
            </a:extLst>
          </p:cNvPr>
          <p:cNvSpPr txBox="1"/>
          <p:nvPr/>
        </p:nvSpPr>
        <p:spPr>
          <a:xfrm>
            <a:off x="7288027" y="1995947"/>
            <a:ext cx="1727200" cy="2169825"/>
          </a:xfrm>
          <a:prstGeom prst="rect">
            <a:avLst/>
          </a:prstGeom>
          <a:solidFill>
            <a:schemeClr val="accent6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- 800</a:t>
            </a:r>
          </a:p>
          <a:p>
            <a:endParaRPr lang="en-US" altLang="ko-KR" sz="9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en-US" altLang="ko-KR" sz="9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- 700</a:t>
            </a:r>
          </a:p>
          <a:p>
            <a:endParaRPr lang="en-US" altLang="ko-KR" sz="9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en-US" altLang="ko-KR" sz="9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- 600</a:t>
            </a:r>
          </a:p>
          <a:p>
            <a:endParaRPr lang="en-US" altLang="ko-KR" sz="9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en-US" altLang="ko-KR" sz="9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- 500</a:t>
            </a:r>
          </a:p>
          <a:p>
            <a:endParaRPr lang="en-US" altLang="ko-KR" sz="9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en-US" altLang="ko-KR" sz="9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- 400</a:t>
            </a:r>
          </a:p>
          <a:p>
            <a:endParaRPr lang="en-US" altLang="ko-KR" sz="9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en-US" altLang="ko-KR" sz="9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- 300</a:t>
            </a:r>
          </a:p>
          <a:p>
            <a:endParaRPr lang="en-US" altLang="ko-KR" sz="9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en-US" altLang="ko-KR" sz="9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- 200</a:t>
            </a:r>
          </a:p>
          <a:p>
            <a:endParaRPr lang="en-US" altLang="ko-KR" sz="9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en-US" altLang="ko-KR" sz="9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- 100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A8ACD7B-708D-3D74-BD65-C73128313170}"/>
              </a:ext>
            </a:extLst>
          </p:cNvPr>
          <p:cNvSpPr txBox="1"/>
          <p:nvPr/>
        </p:nvSpPr>
        <p:spPr>
          <a:xfrm>
            <a:off x="432105" y="4538886"/>
            <a:ext cx="3906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20202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현재 기술로는 전국의 충전소 개수만 표시 가능</a:t>
            </a:r>
            <a:endParaRPr lang="en-US" altLang="ko-KR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625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15DD6208-750E-8E8C-5E3C-52258D795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6680"/>
            <a:ext cx="9144000" cy="9144000"/>
          </a:xfrm>
          <a:prstGeom prst="rect">
            <a:avLst/>
          </a:prstGeom>
        </p:spPr>
      </p:pic>
      <p:pic>
        <p:nvPicPr>
          <p:cNvPr id="5" name="그림 4" descr="하트, 원이(가) 표시된 사진&#10;&#10;자동 생성된 설명">
            <a:extLst>
              <a:ext uri="{FF2B5EF4-FFF2-40B4-BE49-F238E27FC236}">
                <a16:creationId xmlns:a16="http://schemas.microsoft.com/office/drawing/2014/main" id="{EFA60AA1-2F68-5C05-7E8B-36D963FF4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1728" y="1181052"/>
            <a:ext cx="967824" cy="1104996"/>
          </a:xfrm>
          <a:prstGeom prst="rect">
            <a:avLst/>
          </a:prstGeom>
        </p:spPr>
      </p:pic>
      <p:pic>
        <p:nvPicPr>
          <p:cNvPr id="6" name="그림 5" descr="하트, 원이(가) 표시된 사진&#10;&#10;자동 생성된 설명">
            <a:extLst>
              <a:ext uri="{FF2B5EF4-FFF2-40B4-BE49-F238E27FC236}">
                <a16:creationId xmlns:a16="http://schemas.microsoft.com/office/drawing/2014/main" id="{113F4447-9075-F978-6F78-9A468A712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" y="2286048"/>
            <a:ext cx="967824" cy="1104996"/>
          </a:xfrm>
          <a:prstGeom prst="rect">
            <a:avLst/>
          </a:prstGeom>
        </p:spPr>
      </p:pic>
      <p:pic>
        <p:nvPicPr>
          <p:cNvPr id="7" name="그림 6" descr="하트, 원이(가) 표시된 사진&#10;&#10;자동 생성된 설명">
            <a:extLst>
              <a:ext uri="{FF2B5EF4-FFF2-40B4-BE49-F238E27FC236}">
                <a16:creationId xmlns:a16="http://schemas.microsoft.com/office/drawing/2014/main" id="{DE2D1071-88E4-17FE-4F8F-87BC00906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928" y="3162252"/>
            <a:ext cx="967824" cy="1104996"/>
          </a:xfrm>
          <a:prstGeom prst="rect">
            <a:avLst/>
          </a:prstGeom>
        </p:spPr>
      </p:pic>
      <p:pic>
        <p:nvPicPr>
          <p:cNvPr id="8" name="그림 7" descr="하트, 원이(가) 표시된 사진&#10;&#10;자동 생성된 설명">
            <a:extLst>
              <a:ext uri="{FF2B5EF4-FFF2-40B4-BE49-F238E27FC236}">
                <a16:creationId xmlns:a16="http://schemas.microsoft.com/office/drawing/2014/main" id="{0F075687-D3B3-E5FB-FF62-9A0322F7F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3128" y="1070514"/>
            <a:ext cx="967824" cy="1104996"/>
          </a:xfrm>
          <a:prstGeom prst="rect">
            <a:avLst/>
          </a:prstGeom>
        </p:spPr>
      </p:pic>
      <p:pic>
        <p:nvPicPr>
          <p:cNvPr id="9" name="그림 8" descr="하트, 원이(가) 표시된 사진&#10;&#10;자동 생성된 설명">
            <a:extLst>
              <a:ext uri="{FF2B5EF4-FFF2-40B4-BE49-F238E27FC236}">
                <a16:creationId xmlns:a16="http://schemas.microsoft.com/office/drawing/2014/main" id="{3665DEDB-F04C-8182-292E-38D8D71A3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1336" y="2838354"/>
            <a:ext cx="967824" cy="110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11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3DC2A-00B7-BE20-6B80-CFA79CFE2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79BFEE-DF5E-E4AB-AB6C-AD2273BA6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>
              <a:ln>
                <a:noFill/>
              </a:ln>
              <a:solidFill>
                <a:srgbClr val="1B667A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746557AB-E5C5-27EE-A0F0-05AD4F7F0560}"/>
              </a:ext>
            </a:extLst>
          </p:cNvPr>
          <p:cNvSpPr/>
          <p:nvPr/>
        </p:nvSpPr>
        <p:spPr>
          <a:xfrm>
            <a:off x="1078660" y="1807944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558800" dist="254000" dir="2700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9ECDA6E-DFD8-90A7-6E29-D32643BDA34B}"/>
              </a:ext>
            </a:extLst>
          </p:cNvPr>
          <p:cNvSpPr/>
          <p:nvPr/>
        </p:nvSpPr>
        <p:spPr>
          <a:xfrm>
            <a:off x="1062644" y="1788213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165100" dist="254000" dir="13500000" algn="br" rotWithShape="0">
              <a:schemeClr val="accent6">
                <a:alpha val="6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19A1AB70-11F1-F81B-052E-98D77AEE5141}"/>
              </a:ext>
            </a:extLst>
          </p:cNvPr>
          <p:cNvSpPr/>
          <p:nvPr/>
        </p:nvSpPr>
        <p:spPr>
          <a:xfrm>
            <a:off x="3786773" y="1793836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558800" dist="254000" dir="2700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CFE081E3-3D5C-C6A2-6A36-706E2F42FBAF}"/>
              </a:ext>
            </a:extLst>
          </p:cNvPr>
          <p:cNvSpPr/>
          <p:nvPr/>
        </p:nvSpPr>
        <p:spPr>
          <a:xfrm>
            <a:off x="6591524" y="1793132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558800" dist="254000" dir="2700000" algn="tl" rotWithShape="0">
              <a:prstClr val="black">
                <a:alpha val="3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E5265B-FB4D-8327-7E60-33C3BE8C3432}"/>
              </a:ext>
            </a:extLst>
          </p:cNvPr>
          <p:cNvSpPr txBox="1"/>
          <p:nvPr/>
        </p:nvSpPr>
        <p:spPr>
          <a:xfrm>
            <a:off x="1062644" y="3921906"/>
            <a:ext cx="53115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</a:t>
            </a:r>
            <a:r>
              <a:rPr lang="ko-KR" altLang="en-US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예비 구매자들을 위한</a:t>
            </a:r>
            <a:endParaRPr lang="en-US" altLang="ko-KR"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인기 차량 </a:t>
            </a:r>
            <a:r>
              <a:rPr lang="ko-KR" altLang="en-US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순위</a:t>
            </a:r>
            <a:r>
              <a:rPr lang="en-US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2000" dirty="0" err="1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차량별</a:t>
            </a:r>
            <a:r>
              <a:rPr lang="ko-KR" altLang="en-US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보조금 자료 </a:t>
            </a:r>
            <a:r>
              <a:rPr lang="ko-KR" altLang="en-US" sz="20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크롤링</a:t>
            </a:r>
            <a:endParaRPr lang="ko-KR" altLang="en-US"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7524F5-0B8C-09B4-A653-64CCA8D63C58}"/>
              </a:ext>
            </a:extLst>
          </p:cNvPr>
          <p:cNvSpPr txBox="1"/>
          <p:nvPr/>
        </p:nvSpPr>
        <p:spPr>
          <a:xfrm>
            <a:off x="1079288" y="3917677"/>
            <a:ext cx="448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DB </a:t>
            </a:r>
            <a:r>
              <a:rPr lang="ko-KR" altLang="en-US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설계</a:t>
            </a:r>
            <a:r>
              <a:rPr lang="en-US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모델링</a:t>
            </a:r>
            <a:r>
              <a:rPr lang="en-US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이관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B801D1-F45C-4C06-A94F-1EF1B681A2B1}"/>
              </a:ext>
            </a:extLst>
          </p:cNvPr>
          <p:cNvSpPr txBox="1"/>
          <p:nvPr/>
        </p:nvSpPr>
        <p:spPr>
          <a:xfrm>
            <a:off x="1062644" y="3922197"/>
            <a:ext cx="45050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</a:t>
            </a:r>
            <a:r>
              <a:rPr lang="ko-KR" altLang="en-US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등록대수</a:t>
            </a:r>
            <a:r>
              <a:rPr lang="en-US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인기 차량 </a:t>
            </a:r>
            <a:r>
              <a:rPr lang="ko-KR" altLang="en-US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순위</a:t>
            </a:r>
            <a:r>
              <a:rPr lang="en-US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</a:t>
            </a:r>
          </a:p>
          <a:p>
            <a:r>
              <a:rPr lang="ko-KR" altLang="en-US" sz="20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인기 차량 </a:t>
            </a:r>
            <a:r>
              <a:rPr lang="ko-KR" altLang="en-US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보조금 등 시각화</a:t>
            </a:r>
          </a:p>
          <a:p>
            <a:endParaRPr lang="ko-KR" altLang="en-US"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1A3F4E2-889B-D03C-E0E1-05B1A29164C1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F5481FE-265B-D0BB-CEC8-6A498C0AA3B5}"/>
              </a:ext>
            </a:extLst>
          </p:cNvPr>
          <p:cNvSpPr txBox="1"/>
          <p:nvPr/>
        </p:nvSpPr>
        <p:spPr>
          <a:xfrm>
            <a:off x="7940843" y="4570852"/>
            <a:ext cx="113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PAGE 02</a:t>
            </a:r>
            <a:endParaRPr lang="ko-KR" altLang="en-US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5CE5AA2D-DB97-0787-D781-2D669C73D70C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5457FCE-DFCA-94EB-247D-6C12F245C2DF}"/>
              </a:ext>
            </a:extLst>
          </p:cNvPr>
          <p:cNvSpPr/>
          <p:nvPr/>
        </p:nvSpPr>
        <p:spPr>
          <a:xfrm>
            <a:off x="3791191" y="1793132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165100" dist="254000" dir="13500000" algn="br" rotWithShape="0">
              <a:schemeClr val="accent6">
                <a:alpha val="6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84B0179-8B9B-4AEE-7C85-4CBB8609CC3B}"/>
              </a:ext>
            </a:extLst>
          </p:cNvPr>
          <p:cNvSpPr/>
          <p:nvPr/>
        </p:nvSpPr>
        <p:spPr>
          <a:xfrm>
            <a:off x="6591524" y="1789865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165100" dist="254000" dir="13500000" algn="br" rotWithShape="0">
              <a:schemeClr val="accent6">
                <a:alpha val="6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A71953-CF19-BA17-9CB5-627B3747ABAB}"/>
              </a:ext>
            </a:extLst>
          </p:cNvPr>
          <p:cNvSpPr txBox="1"/>
          <p:nvPr/>
        </p:nvSpPr>
        <p:spPr>
          <a:xfrm>
            <a:off x="425877" y="531772"/>
            <a:ext cx="2736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PART.01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기술 분석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292ACF-B14C-917B-B5CE-DEABEB1045ED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8602647-200E-B305-732B-C6A909717F1B}"/>
              </a:ext>
            </a:extLst>
          </p:cNvPr>
          <p:cNvSpPr/>
          <p:nvPr/>
        </p:nvSpPr>
        <p:spPr>
          <a:xfrm>
            <a:off x="1078659" y="1788213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165100" dist="25400" dir="15300000" algn="tl" rotWithShape="0">
              <a:schemeClr val="accent6">
                <a:alpha val="6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C1B55E6-913A-4414-C3C5-DEDFAE92A5A7}"/>
              </a:ext>
            </a:extLst>
          </p:cNvPr>
          <p:cNvSpPr/>
          <p:nvPr/>
        </p:nvSpPr>
        <p:spPr>
          <a:xfrm>
            <a:off x="6589797" y="1819263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165100" dist="25400" dir="15300000" algn="tl" rotWithShape="0">
              <a:schemeClr val="accent6">
                <a:alpha val="6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0AC191A-3006-6840-4FED-F25975F558B8}"/>
              </a:ext>
            </a:extLst>
          </p:cNvPr>
          <p:cNvSpPr/>
          <p:nvPr/>
        </p:nvSpPr>
        <p:spPr>
          <a:xfrm>
            <a:off x="3795609" y="1813909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outerShdw blurRad="165100" dist="25400" dir="15300000" algn="tl" rotWithShape="0">
              <a:schemeClr val="accent6">
                <a:alpha val="6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E85635F-2E7D-A8DD-A384-AF8F885C0184}"/>
              </a:ext>
            </a:extLst>
          </p:cNvPr>
          <p:cNvSpPr/>
          <p:nvPr/>
        </p:nvSpPr>
        <p:spPr>
          <a:xfrm>
            <a:off x="1076932" y="1790925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innerShdw blurRad="254000" dist="50800" dir="13500000">
              <a:prstClr val="black">
                <a:alpha val="7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3EC386C-FBD8-C0FC-9C6E-E78A2A61A3DF}"/>
              </a:ext>
            </a:extLst>
          </p:cNvPr>
          <p:cNvSpPr txBox="1"/>
          <p:nvPr/>
        </p:nvSpPr>
        <p:spPr>
          <a:xfrm>
            <a:off x="1386476" y="2378461"/>
            <a:ext cx="990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크롤링</a:t>
            </a:r>
            <a:endParaRPr lang="ko-KR" altLang="en-US"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BF6FC670-2F52-04C7-FE71-3092DFA27C68}"/>
              </a:ext>
            </a:extLst>
          </p:cNvPr>
          <p:cNvSpPr/>
          <p:nvPr/>
        </p:nvSpPr>
        <p:spPr>
          <a:xfrm>
            <a:off x="3795609" y="1807525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innerShdw blurRad="254000" dist="50800" dir="13500000">
              <a:prstClr val="black">
                <a:alpha val="7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98419E-34D5-9A5B-1C04-12457B583B90}"/>
              </a:ext>
            </a:extLst>
          </p:cNvPr>
          <p:cNvSpPr txBox="1"/>
          <p:nvPr/>
        </p:nvSpPr>
        <p:spPr>
          <a:xfrm>
            <a:off x="4014956" y="2378461"/>
            <a:ext cx="1150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DB </a:t>
            </a:r>
            <a:r>
              <a:rPr lang="ko-KR" altLang="en-US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구축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EA0433E6-96E3-540B-365B-C47AA85FD99B}"/>
              </a:ext>
            </a:extLst>
          </p:cNvPr>
          <p:cNvSpPr/>
          <p:nvPr/>
        </p:nvSpPr>
        <p:spPr>
          <a:xfrm>
            <a:off x="6595942" y="1808354"/>
            <a:ext cx="1606444" cy="1503768"/>
          </a:xfrm>
          <a:prstGeom prst="roundRect">
            <a:avLst/>
          </a:prstGeom>
          <a:solidFill>
            <a:srgbClr val="F2F2F2"/>
          </a:solidFill>
          <a:ln>
            <a:noFill/>
          </a:ln>
          <a:effectLst>
            <a:innerShdw blurRad="254000" dist="50800" dir="13500000">
              <a:prstClr val="black">
                <a:alpha val="7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09FEE21-34F1-092D-8343-B64DC6201EF1}"/>
              </a:ext>
            </a:extLst>
          </p:cNvPr>
          <p:cNvSpPr txBox="1"/>
          <p:nvPr/>
        </p:nvSpPr>
        <p:spPr>
          <a:xfrm>
            <a:off x="6899571" y="2377408"/>
            <a:ext cx="990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시각화</a:t>
            </a:r>
          </a:p>
        </p:txBody>
      </p:sp>
    </p:spTree>
    <p:extLst>
      <p:ext uri="{BB962C8B-B14F-4D97-AF65-F5344CB8AC3E}">
        <p14:creationId xmlns:p14="http://schemas.microsoft.com/office/powerpoint/2010/main" val="177874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8" grpId="0" animBg="1"/>
      <p:bldP spid="18" grpId="1" animBg="1"/>
      <p:bldP spid="19" grpId="0" animBg="1"/>
      <p:bldP spid="20" grpId="0"/>
      <p:bldP spid="20" grpId="1"/>
      <p:bldP spid="13" grpId="0"/>
      <p:bldP spid="13" grpId="1"/>
      <p:bldP spid="14" grpId="0"/>
      <p:bldP spid="12" grpId="0" animBg="1"/>
      <p:bldP spid="12" grpId="1" animBg="1"/>
      <p:bldP spid="17" grpId="0" animBg="1"/>
      <p:bldP spid="10" grpId="0" animBg="1"/>
      <p:bldP spid="10" grpId="1" animBg="1"/>
      <p:bldP spid="11" grpId="0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3DC2A-00B7-BE20-6B80-CFA79CFE2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79BFEE-DF5E-E4AB-AB6C-AD2273BA6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  <a:effectLst>
            <a:outerShdw blurRad="88900" dist="50800" dir="540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>
              <a:ln>
                <a:noFill/>
              </a:ln>
              <a:solidFill>
                <a:srgbClr val="1B667A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DCB98A-8808-9221-19BE-1FF54C54868D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11F4DFC-A687-6C59-E870-25EB1F4B6746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7E1A01-C01E-5D1E-AE23-2A8DC553790C}"/>
              </a:ext>
            </a:extLst>
          </p:cNvPr>
          <p:cNvSpPr txBox="1"/>
          <p:nvPr/>
        </p:nvSpPr>
        <p:spPr>
          <a:xfrm>
            <a:off x="7940843" y="4570852"/>
            <a:ext cx="113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PAGE 03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Arial"/>
              <a:sym typeface="Arial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C6F4F30-280A-FE1D-D40C-AE02BABBFB54}"/>
              </a:ext>
            </a:extLst>
          </p:cNvPr>
          <p:cNvSpPr txBox="1"/>
          <p:nvPr/>
        </p:nvSpPr>
        <p:spPr>
          <a:xfrm>
            <a:off x="3958565" y="2588735"/>
            <a:ext cx="1455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2020</a:t>
            </a:r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년</a:t>
            </a:r>
            <a:endParaRPr lang="en-US" altLang="ko-KR" sz="18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인기차종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CCC1B97-46C9-838B-D3FC-6CC576BB297B}"/>
              </a:ext>
            </a:extLst>
          </p:cNvPr>
          <p:cNvSpPr txBox="1"/>
          <p:nvPr/>
        </p:nvSpPr>
        <p:spPr>
          <a:xfrm>
            <a:off x="3958565" y="2590888"/>
            <a:ext cx="1455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2021</a:t>
            </a:r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년</a:t>
            </a:r>
            <a:endParaRPr lang="en-US" altLang="ko-KR" sz="18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인기차종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CE21321-3794-F8D9-0F1E-5C1FA3E8C420}"/>
              </a:ext>
            </a:extLst>
          </p:cNvPr>
          <p:cNvSpPr txBox="1"/>
          <p:nvPr/>
        </p:nvSpPr>
        <p:spPr>
          <a:xfrm>
            <a:off x="3958565" y="2586582"/>
            <a:ext cx="1455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2022</a:t>
            </a:r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년</a:t>
            </a:r>
            <a:endParaRPr lang="en-US" altLang="ko-KR" sz="18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sz="1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인기차종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C180CE-657E-A709-7844-01ABE078337A}"/>
              </a:ext>
            </a:extLst>
          </p:cNvPr>
          <p:cNvSpPr txBox="1"/>
          <p:nvPr/>
        </p:nvSpPr>
        <p:spPr>
          <a:xfrm>
            <a:off x="638076" y="4566249"/>
            <a:ext cx="36707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* 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인기차종 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10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위 한정 판매량 자료</a:t>
            </a: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ko-KR" altLang="en-US" sz="8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88ED8C-56C0-A036-6D78-87EB1E09D439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9D5DC5-5F92-01C3-5C5F-F02BDCF9A02F}"/>
              </a:ext>
            </a:extLst>
          </p:cNvPr>
          <p:cNvSpPr txBox="1"/>
          <p:nvPr/>
        </p:nvSpPr>
        <p:spPr>
          <a:xfrm>
            <a:off x="425877" y="531772"/>
            <a:ext cx="293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PART.02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분석 </a:t>
            </a: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–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인기 차종 분석</a:t>
            </a:r>
          </a:p>
        </p:txBody>
      </p:sp>
      <p:pic>
        <p:nvPicPr>
          <p:cNvPr id="9" name="그림 8" descr="원, 스크린샷, 그래픽, 다채로움이(가) 표시된 사진&#10;&#10;자동 생성된 설명">
            <a:extLst>
              <a:ext uri="{FF2B5EF4-FFF2-40B4-BE49-F238E27FC236}">
                <a16:creationId xmlns:a16="http://schemas.microsoft.com/office/drawing/2014/main" id="{C8049244-41AB-D4E4-CA89-4860844A2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535" y="1123219"/>
            <a:ext cx="5706879" cy="3789070"/>
          </a:xfrm>
          <a:prstGeom prst="rect">
            <a:avLst/>
          </a:prstGeom>
        </p:spPr>
      </p:pic>
      <p:pic>
        <p:nvPicPr>
          <p:cNvPr id="10" name="그림 9" descr="원, 스크린샷, 그래픽, 다채로움이(가) 표시된 사진&#10;&#10;자동 생성된 설명">
            <a:extLst>
              <a:ext uri="{FF2B5EF4-FFF2-40B4-BE49-F238E27FC236}">
                <a16:creationId xmlns:a16="http://schemas.microsoft.com/office/drawing/2014/main" id="{E138666C-C9F3-2CA5-5918-B12FDE889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748" y="1362017"/>
            <a:ext cx="5593382" cy="3565111"/>
          </a:xfrm>
          <a:prstGeom prst="rect">
            <a:avLst/>
          </a:prstGeom>
        </p:spPr>
      </p:pic>
      <p:pic>
        <p:nvPicPr>
          <p:cNvPr id="15" name="그림 14" descr="원, 스크린샷, 그래픽, 다채로움이(가) 표시된 사진&#10;&#10;자동 생성된 설명">
            <a:extLst>
              <a:ext uri="{FF2B5EF4-FFF2-40B4-BE49-F238E27FC236}">
                <a16:creationId xmlns:a16="http://schemas.microsoft.com/office/drawing/2014/main" id="{4AD56035-5906-2145-4BBA-07B0F8286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7131" y="1269369"/>
            <a:ext cx="5068208" cy="361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44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1"/>
      <p:bldP spid="69" grpId="0"/>
      <p:bldP spid="69" grpId="1"/>
      <p:bldP spid="70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3047381-81EC-FF11-A6E8-556079BD3529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흐릿한, 블러, 도로, 야외이(가) 표시된 사진&#10;&#10;자동 생성된 설명">
            <a:extLst>
              <a:ext uri="{FF2B5EF4-FFF2-40B4-BE49-F238E27FC236}">
                <a16:creationId xmlns:a16="http://schemas.microsoft.com/office/drawing/2014/main" id="{ADADB002-CE22-B502-18A6-7B4A0C8B817D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87148" y="-58530"/>
            <a:ext cx="12696480" cy="520203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F6465B4-CEEF-86EE-FB5F-775C40A9F96E}"/>
              </a:ext>
            </a:extLst>
          </p:cNvPr>
          <p:cNvSpPr txBox="1"/>
          <p:nvPr/>
        </p:nvSpPr>
        <p:spPr>
          <a:xfrm>
            <a:off x="1057522" y="1338329"/>
            <a:ext cx="5186313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2800" b="1" spc="-150" dirty="0" err="1">
                <a:solidFill>
                  <a:schemeClr val="accent6">
                    <a:lumMod val="95000"/>
                  </a:schemeClr>
                </a:solidFill>
                <a:effectLst>
                  <a:outerShdw blurRad="533400" sx="102000" sy="102000" algn="ctr" rotWithShape="0">
                    <a:schemeClr val="accent6">
                      <a:alpha val="40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현대아이오닉</a:t>
            </a:r>
            <a:r>
              <a:rPr lang="en-US" altLang="ko-KR" sz="2800" b="1" spc="-150" dirty="0">
                <a:solidFill>
                  <a:schemeClr val="accent6">
                    <a:lumMod val="95000"/>
                  </a:schemeClr>
                </a:solidFill>
                <a:effectLst>
                  <a:outerShdw blurRad="533400" sx="102000" sy="102000" algn="ctr" rotWithShape="0">
                    <a:schemeClr val="accent6">
                      <a:alpha val="40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5</a:t>
            </a:r>
          </a:p>
          <a:p>
            <a:r>
              <a:rPr lang="en-US" altLang="ko-KR" sz="2000" b="1" spc="-150" dirty="0">
                <a:solidFill>
                  <a:schemeClr val="accent6">
                    <a:lumMod val="95000"/>
                  </a:schemeClr>
                </a:solidFill>
                <a:effectLst>
                  <a:outerShdw blurRad="533400" sx="102000" sy="102000" algn="ctr" rotWithShape="0">
                    <a:schemeClr val="accent6">
                      <a:alpha val="40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2021, 2022 </a:t>
            </a:r>
            <a:r>
              <a:rPr lang="ko-KR" altLang="en-US" sz="2000" b="1" spc="-150" dirty="0">
                <a:solidFill>
                  <a:schemeClr val="accent6">
                    <a:lumMod val="95000"/>
                  </a:schemeClr>
                </a:solidFill>
                <a:effectLst>
                  <a:outerShdw blurRad="533400" sx="102000" sy="102000" algn="ctr" rotWithShape="0">
                    <a:schemeClr val="accent6">
                      <a:alpha val="40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연속 판매 순위 </a:t>
            </a:r>
            <a:r>
              <a:rPr lang="en-US" altLang="ko-KR" sz="2000" b="1" spc="-150" dirty="0">
                <a:solidFill>
                  <a:schemeClr val="accent6">
                    <a:lumMod val="95000"/>
                  </a:schemeClr>
                </a:solidFill>
                <a:effectLst>
                  <a:outerShdw blurRad="533400" sx="102000" sy="102000" algn="ctr" rotWithShape="0">
                    <a:schemeClr val="accent6">
                      <a:alpha val="40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</a:t>
            </a:r>
            <a:r>
              <a:rPr lang="ko-KR" altLang="en-US" sz="2000" b="1" spc="-150" dirty="0">
                <a:solidFill>
                  <a:schemeClr val="accent6">
                    <a:lumMod val="95000"/>
                  </a:schemeClr>
                </a:solidFill>
                <a:effectLst>
                  <a:outerShdw blurRad="533400" sx="102000" sy="102000" algn="ctr" rotWithShape="0">
                    <a:schemeClr val="accent6">
                      <a:alpha val="40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61F022-13BA-3FCF-DA0F-27E10A1B611E}"/>
              </a:ext>
            </a:extLst>
          </p:cNvPr>
          <p:cNvSpPr txBox="1"/>
          <p:nvPr/>
        </p:nvSpPr>
        <p:spPr>
          <a:xfrm>
            <a:off x="850506" y="2040568"/>
            <a:ext cx="5812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chemeClr val="accent6">
                    <a:lumMod val="50000"/>
                  </a:schemeClr>
                </a:solidFill>
              </a:rPr>
              <a:t>“</a:t>
            </a:r>
            <a:endParaRPr lang="ko-KR" altLang="en-US" sz="80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762113-7DBA-3D26-9E96-0D8C05832FD0}"/>
              </a:ext>
            </a:extLst>
          </p:cNvPr>
          <p:cNvSpPr txBox="1"/>
          <p:nvPr/>
        </p:nvSpPr>
        <p:spPr>
          <a:xfrm>
            <a:off x="1837595" y="3095899"/>
            <a:ext cx="900223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chemeClr val="accent6">
                    <a:lumMod val="50000"/>
                  </a:schemeClr>
                </a:solidFill>
              </a:rPr>
              <a:t>”</a:t>
            </a:r>
            <a:endParaRPr lang="ko-KR" altLang="en-US" sz="8000" dirty="0">
              <a:solidFill>
                <a:schemeClr val="accent6">
                  <a:lumMod val="50000"/>
                </a:schemeClr>
              </a:solidFill>
            </a:endParaRPr>
          </a:p>
          <a:p>
            <a:endParaRPr lang="ko-KR" altLang="en-US" sz="9600" dirty="0">
              <a:solidFill>
                <a:srgbClr val="646464"/>
              </a:solidFill>
            </a:endParaRPr>
          </a:p>
          <a:p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8CB894-CC0C-A37E-B455-B95A54707D35}"/>
              </a:ext>
            </a:extLst>
          </p:cNvPr>
          <p:cNvSpPr txBox="1"/>
          <p:nvPr/>
        </p:nvSpPr>
        <p:spPr>
          <a:xfrm>
            <a:off x="1057522" y="2389399"/>
            <a:ext cx="423465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i="0" spc="-150" dirty="0" err="1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아이오닉</a:t>
            </a:r>
            <a:r>
              <a:rPr lang="ko-KR" altLang="en-US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en-US" altLang="ko-KR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5</a:t>
            </a:r>
            <a:r>
              <a:rPr lang="ko-KR" altLang="en-US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는 역사상 가장 경쟁력 있는</a:t>
            </a:r>
            <a:endParaRPr lang="en-US" altLang="ko-KR" b="1" i="0" spc="-150" dirty="0">
              <a:solidFill>
                <a:srgbClr val="B8B8B8"/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en-US" altLang="ko-KR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SUV </a:t>
            </a:r>
            <a:r>
              <a:rPr lang="ko-KR" altLang="en-US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중 하나로</a:t>
            </a:r>
            <a:r>
              <a:rPr lang="en-US" altLang="ko-KR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뛰어난 주행 가능 거리와 </a:t>
            </a:r>
            <a:endParaRPr lang="en-US" altLang="ko-KR" b="1" i="0" spc="-150" dirty="0">
              <a:solidFill>
                <a:srgbClr val="B8B8B8"/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b="1" i="0" spc="-150" dirty="0" err="1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초급속</a:t>
            </a:r>
            <a:r>
              <a:rPr lang="ko-KR" altLang="en-US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충전 기술</a:t>
            </a:r>
            <a:r>
              <a:rPr lang="en-US" altLang="ko-KR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다른 전기차들과</a:t>
            </a:r>
            <a:endParaRPr lang="en-US" altLang="ko-KR" b="1" i="0" spc="-150" dirty="0">
              <a:solidFill>
                <a:srgbClr val="B8B8B8"/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차별화된 외관 디자인</a:t>
            </a:r>
            <a:r>
              <a:rPr lang="en-US" altLang="ko-KR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 </a:t>
            </a:r>
            <a:r>
              <a:rPr lang="ko-KR" altLang="en-US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인간 중심의 편의 사양 등을</a:t>
            </a:r>
            <a:endParaRPr lang="en-US" altLang="ko-KR" b="1" i="0" spc="-150" dirty="0">
              <a:solidFill>
                <a:srgbClr val="B8B8B8"/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두루 갖췄다</a:t>
            </a:r>
            <a:r>
              <a:rPr lang="en-US" altLang="ko-KR" b="1" i="0" spc="-150" dirty="0">
                <a:solidFill>
                  <a:srgbClr val="B8B8B8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  <a:endParaRPr lang="ko-KR" altLang="en-US" b="1" spc="-150" dirty="0">
              <a:solidFill>
                <a:srgbClr val="B8B8B8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11" name="그림 10" descr="자동차, 차량, 바퀴, 육상 차량이(가) 표시된 사진&#10;&#10;자동 생성된 설명">
            <a:extLst>
              <a:ext uri="{FF2B5EF4-FFF2-40B4-BE49-F238E27FC236}">
                <a16:creationId xmlns:a16="http://schemas.microsoft.com/office/drawing/2014/main" id="{3237906D-CC1F-747A-EF30-5313498DBE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10682" y="-2785349"/>
            <a:ext cx="8413655" cy="9078351"/>
          </a:xfrm>
          <a:prstGeom prst="rect">
            <a:avLst/>
          </a:prstGeom>
          <a:effectLst>
            <a:outerShdw blurRad="1003300" sx="96000" sy="96000" algn="ctr" rotWithShape="0">
              <a:schemeClr val="accent6"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6311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DCB98A-8808-9221-19BE-1FF54C54868D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11F4DFC-A687-6C59-E870-25EB1F4B6746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7E1A01-C01E-5D1E-AE23-2A8DC553790C}"/>
              </a:ext>
            </a:extLst>
          </p:cNvPr>
          <p:cNvSpPr txBox="1"/>
          <p:nvPr/>
        </p:nvSpPr>
        <p:spPr>
          <a:xfrm>
            <a:off x="7940843" y="4570852"/>
            <a:ext cx="113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PAGE 04</a:t>
            </a:r>
            <a:endParaRPr lang="ko-KR" altLang="en-US" sz="1200" b="1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1EAB22-9B2B-BFD0-8CEF-7B11958BC3B5}"/>
              </a:ext>
            </a:extLst>
          </p:cNvPr>
          <p:cNvSpPr txBox="1"/>
          <p:nvPr/>
        </p:nvSpPr>
        <p:spPr>
          <a:xfrm>
            <a:off x="425876" y="4343119"/>
            <a:ext cx="3109804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CDN </a:t>
            </a:r>
            <a:r>
              <a:rPr lang="ko-KR" altLang="en-US" sz="1300" dirty="0" err="1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콘셉트카</a:t>
            </a:r>
            <a:r>
              <a:rPr lang="ko-KR" altLang="en-US" sz="13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및 자동차</a:t>
            </a:r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ko-KR" altLang="en-US" sz="13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디자인</a:t>
            </a:r>
            <a:r>
              <a:rPr lang="ko-KR" altLang="en-US" sz="13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3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</a:t>
            </a:r>
            <a:r>
              <a:rPr lang="ko-KR" altLang="en-US" sz="13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위</a:t>
            </a:r>
            <a:endParaRPr lang="en-US" altLang="ko-KR" sz="13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AMS </a:t>
            </a:r>
            <a:r>
              <a:rPr lang="ko-KR" altLang="en-US" sz="13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 </a:t>
            </a:r>
            <a:r>
              <a:rPr lang="ko-KR" altLang="en-US" sz="13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비교</a:t>
            </a:r>
            <a:r>
              <a:rPr lang="ko-KR" altLang="en-US" sz="13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ko-KR" altLang="en-US" sz="13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평가</a:t>
            </a:r>
            <a:r>
              <a:rPr lang="ko-KR" altLang="en-US" sz="13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3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</a:t>
            </a:r>
            <a:r>
              <a:rPr lang="ko-KR" altLang="en-US" sz="13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위</a:t>
            </a:r>
            <a:endParaRPr lang="en-US" altLang="ko-KR" sz="13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sz="1300" b="1" dirty="0" err="1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모터트렌드</a:t>
            </a:r>
            <a:r>
              <a:rPr lang="ko-KR" altLang="en-US" sz="13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‘올해의 </a:t>
            </a:r>
            <a:r>
              <a:rPr lang="en-US" altLang="ko-KR" sz="13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SUV’ </a:t>
            </a:r>
            <a:r>
              <a:rPr lang="ko-KR" altLang="en-US" sz="13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선정</a:t>
            </a: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en-US" altLang="ko-KR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9" name="그림 8" descr="차량, 바퀴, 육상 차량, 타이어이(가) 표시된 사진&#10;&#10;자동 생성된 설명">
            <a:extLst>
              <a:ext uri="{FF2B5EF4-FFF2-40B4-BE49-F238E27FC236}">
                <a16:creationId xmlns:a16="http://schemas.microsoft.com/office/drawing/2014/main" id="{315FD514-4B75-53CB-2F38-582F816168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580" r="7784" b="15911"/>
          <a:stretch/>
        </p:blipFill>
        <p:spPr>
          <a:xfrm>
            <a:off x="415716" y="1113520"/>
            <a:ext cx="8302305" cy="316168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62CA107-58A8-1D5B-1416-E8E37781ABE1}"/>
              </a:ext>
            </a:extLst>
          </p:cNvPr>
          <p:cNvSpPr/>
          <p:nvPr/>
        </p:nvSpPr>
        <p:spPr>
          <a:xfrm>
            <a:off x="425876" y="1113520"/>
            <a:ext cx="8292145" cy="3155202"/>
          </a:xfrm>
          <a:prstGeom prst="rect">
            <a:avLst/>
          </a:prstGeom>
          <a:solidFill>
            <a:srgbClr val="313131">
              <a:alpha val="30000"/>
            </a:srgbClr>
          </a:solidFill>
          <a:ln w="25400" cap="flat" cmpd="sng" algn="ctr">
            <a:gradFill>
              <a:gsLst>
                <a:gs pos="0">
                  <a:srgbClr val="313131"/>
                </a:gs>
                <a:gs pos="100000">
                  <a:srgbClr val="313131">
                    <a:alpha val="35000"/>
                  </a:srgbClr>
                </a:gs>
                <a:gs pos="50000">
                  <a:srgbClr val="313131">
                    <a:alpha val="70000"/>
                  </a:srgbClr>
                </a:gs>
                <a:gs pos="100000">
                  <a:srgbClr val="313131">
                    <a:alpha val="35000"/>
                  </a:srgbClr>
                </a:gs>
              </a:gsLst>
              <a:lin ang="0" scaled="0"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2215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953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62393C-8A61-D38B-DE05-641A83F42B44}"/>
              </a:ext>
            </a:extLst>
          </p:cNvPr>
          <p:cNvSpPr txBox="1"/>
          <p:nvPr/>
        </p:nvSpPr>
        <p:spPr>
          <a:xfrm>
            <a:off x="940428" y="2277918"/>
            <a:ext cx="1619892" cy="830997"/>
          </a:xfrm>
          <a:prstGeom prst="rect">
            <a:avLst/>
          </a:prstGeom>
          <a:noFill/>
          <a:effectLst>
            <a:outerShdw blurRad="63500" sx="102000" sy="102000" algn="ctr" rotWithShape="0">
              <a:schemeClr val="accent6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아이오닉</a:t>
            </a:r>
            <a:r>
              <a:rPr lang="en-US" altLang="ko-KR" sz="2400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5</a:t>
            </a:r>
          </a:p>
          <a:p>
            <a:r>
              <a:rPr lang="ko-KR" altLang="en-US" sz="2400" dirty="0">
                <a:solidFill>
                  <a:schemeClr val="accent6">
                    <a:lumMod val="95000"/>
                  </a:schemeClr>
                </a:solidFill>
                <a:effectLst>
                  <a:outerShdw blurRad="571500" sx="102000" sy="102000" algn="ctr" rotWithShape="0">
                    <a:schemeClr val="accent6">
                      <a:alpha val="35000"/>
                    </a:schemeClr>
                  </a:outerShdw>
                </a:effectLs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인기 분석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4578B2-8BEE-9D19-2E8A-3D2DC46E6839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5FF80B-74C7-0E29-534F-52A4BC63279F}"/>
              </a:ext>
            </a:extLst>
          </p:cNvPr>
          <p:cNvSpPr txBox="1"/>
          <p:nvPr/>
        </p:nvSpPr>
        <p:spPr>
          <a:xfrm>
            <a:off x="425877" y="531772"/>
            <a:ext cx="293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PART.02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분석 </a:t>
            </a: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–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인기 차종 분석</a:t>
            </a:r>
          </a:p>
        </p:txBody>
      </p:sp>
    </p:spTree>
    <p:extLst>
      <p:ext uri="{BB962C8B-B14F-4D97-AF65-F5344CB8AC3E}">
        <p14:creationId xmlns:p14="http://schemas.microsoft.com/office/powerpoint/2010/main" val="167487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3DC2A-00B7-BE20-6B80-CFA79CFE2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79BFEE-DF5E-E4AB-AB6C-AD2273BA6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0F62A8D-7161-79D3-1744-B1743626195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  <a:effectLst>
            <a:outerShdw blurRad="88900" dist="50800" dir="540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>
              <a:ln>
                <a:noFill/>
              </a:ln>
              <a:solidFill>
                <a:srgbClr val="1B667A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DCB98A-8808-9221-19BE-1FF54C54868D}"/>
              </a:ext>
            </a:extLst>
          </p:cNvPr>
          <p:cNvCxnSpPr>
            <a:cxnSpLocks/>
          </p:cNvCxnSpPr>
          <p:nvPr/>
        </p:nvCxnSpPr>
        <p:spPr>
          <a:xfrm>
            <a:off x="425927" y="874776"/>
            <a:ext cx="8292146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11F4DFC-A687-6C59-E870-25EB1F4B6746}"/>
              </a:ext>
            </a:extLst>
          </p:cNvPr>
          <p:cNvCxnSpPr>
            <a:cxnSpLocks/>
          </p:cNvCxnSpPr>
          <p:nvPr/>
        </p:nvCxnSpPr>
        <p:spPr>
          <a:xfrm>
            <a:off x="7975218" y="4512056"/>
            <a:ext cx="742855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87E1A01-C01E-5D1E-AE23-2A8DC553790C}"/>
              </a:ext>
            </a:extLst>
          </p:cNvPr>
          <p:cNvSpPr txBox="1"/>
          <p:nvPr/>
        </p:nvSpPr>
        <p:spPr>
          <a:xfrm>
            <a:off x="7940843" y="4570852"/>
            <a:ext cx="11379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/>
                <a:sym typeface="Arial"/>
              </a:rPr>
              <a:t>PAGE 05</a:t>
            </a:r>
            <a:endParaRPr kumimoji="0" lang="ko-KR" altLang="en-US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여기어때 잘난체" panose="020B0600000101010101" pitchFamily="50" charset="-127"/>
              <a:ea typeface="여기어때 잘난체" panose="020B0600000101010101" pitchFamily="50" charset="-127"/>
              <a:cs typeface="Arial"/>
              <a:sym typeface="Arial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41C2D76-69D9-38A2-FD81-9F001CB5887C}"/>
              </a:ext>
            </a:extLst>
          </p:cNvPr>
          <p:cNvCxnSpPr>
            <a:cxnSpLocks/>
          </p:cNvCxnSpPr>
          <p:nvPr/>
        </p:nvCxnSpPr>
        <p:spPr>
          <a:xfrm>
            <a:off x="1043940" y="2747029"/>
            <a:ext cx="7056120" cy="0"/>
          </a:xfrm>
          <a:prstGeom prst="line">
            <a:avLst/>
          </a:prstGeom>
          <a:ln>
            <a:solidFill>
              <a:schemeClr val="accent6">
                <a:lumMod val="85000"/>
              </a:schemeClr>
            </a:solidFill>
          </a:ln>
          <a:effectLst>
            <a:outerShdw blurRad="177800" sx="102000" sy="102000" algn="ctr" rotWithShape="0">
              <a:prstClr val="black">
                <a:alpha val="48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5311EAAE-20B4-82DC-6226-48CD7697FE3E}"/>
              </a:ext>
            </a:extLst>
          </p:cNvPr>
          <p:cNvCxnSpPr>
            <a:cxnSpLocks/>
          </p:cNvCxnSpPr>
          <p:nvPr/>
        </p:nvCxnSpPr>
        <p:spPr>
          <a:xfrm>
            <a:off x="5219284" y="2098660"/>
            <a:ext cx="0" cy="1880705"/>
          </a:xfrm>
          <a:prstGeom prst="line">
            <a:avLst/>
          </a:prstGeom>
          <a:ln>
            <a:solidFill>
              <a:schemeClr val="accent6">
                <a:lumMod val="85000"/>
              </a:schemeClr>
            </a:solidFill>
          </a:ln>
          <a:effectLst>
            <a:outerShdw blurRad="177800" sx="102000" sy="102000" algn="ctr" rotWithShape="0">
              <a:prstClr val="black">
                <a:alpha val="48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B9C6059-FC25-0677-4120-21271732602B}"/>
              </a:ext>
            </a:extLst>
          </p:cNvPr>
          <p:cNvSpPr txBox="1"/>
          <p:nvPr/>
        </p:nvSpPr>
        <p:spPr>
          <a:xfrm>
            <a:off x="2313811" y="2267640"/>
            <a:ext cx="12554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현대아이오닉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5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F7DFD36-B25C-C778-BC68-578D97198E23}"/>
              </a:ext>
            </a:extLst>
          </p:cNvPr>
          <p:cNvSpPr txBox="1"/>
          <p:nvPr/>
        </p:nvSpPr>
        <p:spPr>
          <a:xfrm>
            <a:off x="3883395" y="2267639"/>
            <a:ext cx="12554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현대아이오닉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6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B2F7EF1-5A7B-A5C1-27FD-1538B47B6FF8}"/>
              </a:ext>
            </a:extLst>
          </p:cNvPr>
          <p:cNvSpPr txBox="1"/>
          <p:nvPr/>
        </p:nvSpPr>
        <p:spPr>
          <a:xfrm>
            <a:off x="5307995" y="2267639"/>
            <a:ext cx="13101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기아</a:t>
            </a:r>
            <a:r>
              <a:rPr lang="en-US" altLang="ko-KR" sz="1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EV6(</a:t>
            </a:r>
            <a:r>
              <a:rPr lang="ko-KR" altLang="en-US" sz="10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롱레인지</a:t>
            </a:r>
            <a:r>
              <a:rPr lang="en-US" altLang="ko-KR" sz="1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</a:t>
            </a:r>
            <a:endParaRPr lang="ko-KR" altLang="en-US" sz="1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DC15C36-246F-08FB-7EA2-32D16F920E5B}"/>
              </a:ext>
            </a:extLst>
          </p:cNvPr>
          <p:cNvSpPr txBox="1"/>
          <p:nvPr/>
        </p:nvSpPr>
        <p:spPr>
          <a:xfrm>
            <a:off x="7087507" y="2267639"/>
            <a:ext cx="8770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테슬라</a:t>
            </a:r>
            <a:r>
              <a:rPr lang="en-US" altLang="ko-KR" sz="1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</a:t>
            </a:r>
            <a:endParaRPr lang="ko-KR" altLang="en-US" sz="12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0EEE300-D855-8A75-1A1A-D87229318865}"/>
              </a:ext>
            </a:extLst>
          </p:cNvPr>
          <p:cNvSpPr txBox="1"/>
          <p:nvPr/>
        </p:nvSpPr>
        <p:spPr>
          <a:xfrm>
            <a:off x="1238598" y="3171701"/>
            <a:ext cx="717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가격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93465C6-374D-07CD-4EE9-351F63F0C1BA}"/>
              </a:ext>
            </a:extLst>
          </p:cNvPr>
          <p:cNvSpPr txBox="1"/>
          <p:nvPr/>
        </p:nvSpPr>
        <p:spPr>
          <a:xfrm>
            <a:off x="2455342" y="3213397"/>
            <a:ext cx="9682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4,555</a:t>
            </a:r>
            <a:endParaRPr lang="ko-KR" altLang="en-US"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2B9585F-7A9B-C6D3-B0D5-56B2CCE5B236}"/>
              </a:ext>
            </a:extLst>
          </p:cNvPr>
          <p:cNvSpPr txBox="1"/>
          <p:nvPr/>
        </p:nvSpPr>
        <p:spPr>
          <a:xfrm>
            <a:off x="4004945" y="3213397"/>
            <a:ext cx="922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5,235</a:t>
            </a:r>
            <a:endParaRPr lang="ko-KR" altLang="en-US"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F666C58-555C-BED7-5CC1-4EE1AB07980D}"/>
              </a:ext>
            </a:extLst>
          </p:cNvPr>
          <p:cNvSpPr txBox="1"/>
          <p:nvPr/>
        </p:nvSpPr>
        <p:spPr>
          <a:xfrm>
            <a:off x="5513432" y="3213397"/>
            <a:ext cx="1057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5,453</a:t>
            </a:r>
            <a:endParaRPr lang="ko-KR" altLang="en-US"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D564DC0-8B7F-8D16-7B8B-6B38CC64F3F7}"/>
              </a:ext>
            </a:extLst>
          </p:cNvPr>
          <p:cNvSpPr txBox="1"/>
          <p:nvPr/>
        </p:nvSpPr>
        <p:spPr>
          <a:xfrm>
            <a:off x="7000263" y="3213397"/>
            <a:ext cx="1137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5,235</a:t>
            </a:r>
            <a:endParaRPr lang="ko-KR" altLang="en-US"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D6491C7-9794-2E0D-BAA9-A1B43CE4275A}"/>
              </a:ext>
            </a:extLst>
          </p:cNvPr>
          <p:cNvSpPr txBox="1"/>
          <p:nvPr/>
        </p:nvSpPr>
        <p:spPr>
          <a:xfrm>
            <a:off x="713026" y="4461319"/>
            <a:ext cx="36707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* 2022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년 서울 기준 자료</a:t>
            </a:r>
            <a:endParaRPr lang="en-US" altLang="ko-KR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* * 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현대코나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일렉트릭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800" b="0" i="0" dirty="0">
                <a:solidFill>
                  <a:schemeClr val="accent6">
                    <a:lumMod val="75000"/>
                  </a:schemeClr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3,690</a:t>
            </a:r>
            <a:r>
              <a:rPr lang="ko-KR" altLang="en-US" sz="800" b="0" i="0" dirty="0">
                <a:solidFill>
                  <a:schemeClr val="accent6">
                    <a:lumMod val="75000"/>
                  </a:schemeClr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만원 </a:t>
            </a:r>
            <a:r>
              <a:rPr lang="en-US" altLang="ko-KR" sz="800" b="0" i="0" dirty="0">
                <a:solidFill>
                  <a:schemeClr val="accent6">
                    <a:lumMod val="75000"/>
                  </a:schemeClr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(2021</a:t>
            </a:r>
            <a:r>
              <a:rPr lang="ko-KR" altLang="en-US" sz="800" b="0" i="0" dirty="0">
                <a:solidFill>
                  <a:schemeClr val="accent6">
                    <a:lumMod val="75000"/>
                  </a:schemeClr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년 기준</a:t>
            </a:r>
            <a:r>
              <a:rPr lang="en-US" altLang="ko-KR" sz="800" b="0" i="0" dirty="0">
                <a:solidFill>
                  <a:schemeClr val="accent6">
                    <a:lumMod val="75000"/>
                  </a:schemeClr>
                </a:solidFill>
                <a:effectLst/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</a:t>
            </a: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endParaRPr lang="ko-KR" altLang="en-US" sz="8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232062B-6B5C-FCB6-C404-4282BB568668}"/>
              </a:ext>
            </a:extLst>
          </p:cNvPr>
          <p:cNvSpPr txBox="1"/>
          <p:nvPr/>
        </p:nvSpPr>
        <p:spPr>
          <a:xfrm>
            <a:off x="1182177" y="3487026"/>
            <a:ext cx="8081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(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단위 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: </a:t>
            </a:r>
            <a:r>
              <a:rPr lang="ko-KR" altLang="en-US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만원</a:t>
            </a:r>
            <a:r>
              <a:rPr lang="en-US" altLang="ko-KR" sz="800" dirty="0">
                <a:solidFill>
                  <a:schemeClr val="accent6">
                    <a:lumMod val="75000"/>
                  </a:schemeClr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)</a:t>
            </a:r>
            <a:endParaRPr lang="ko-KR" altLang="en-US" sz="800" dirty="0">
              <a:solidFill>
                <a:schemeClr val="accent6">
                  <a:lumMod val="75000"/>
                </a:schemeClr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D6EDF2-55CC-14B4-C336-BAF6AD38BE10}"/>
              </a:ext>
            </a:extLst>
          </p:cNvPr>
          <p:cNvSpPr txBox="1"/>
          <p:nvPr/>
        </p:nvSpPr>
        <p:spPr>
          <a:xfrm>
            <a:off x="3571037" y="1417166"/>
            <a:ext cx="2001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spc="-15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인기 차종 가격 비교</a:t>
            </a: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5A24763C-480C-6426-5AFB-8BEF66F42AD1}"/>
              </a:ext>
            </a:extLst>
          </p:cNvPr>
          <p:cNvCxnSpPr>
            <a:cxnSpLocks/>
          </p:cNvCxnSpPr>
          <p:nvPr/>
        </p:nvCxnSpPr>
        <p:spPr>
          <a:xfrm>
            <a:off x="6746616" y="2090644"/>
            <a:ext cx="0" cy="1880705"/>
          </a:xfrm>
          <a:prstGeom prst="line">
            <a:avLst/>
          </a:prstGeom>
          <a:ln>
            <a:solidFill>
              <a:schemeClr val="accent6">
                <a:lumMod val="85000"/>
              </a:schemeClr>
            </a:solidFill>
          </a:ln>
          <a:effectLst>
            <a:outerShdw blurRad="177800" sx="102000" sy="102000" algn="ctr" rotWithShape="0">
              <a:prstClr val="black">
                <a:alpha val="48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FF0FC850-26F8-DF1F-51D8-354DBF78A877}"/>
              </a:ext>
            </a:extLst>
          </p:cNvPr>
          <p:cNvCxnSpPr>
            <a:cxnSpLocks/>
          </p:cNvCxnSpPr>
          <p:nvPr/>
        </p:nvCxnSpPr>
        <p:spPr>
          <a:xfrm>
            <a:off x="3691953" y="2082628"/>
            <a:ext cx="0" cy="1880705"/>
          </a:xfrm>
          <a:prstGeom prst="line">
            <a:avLst/>
          </a:prstGeom>
          <a:ln>
            <a:solidFill>
              <a:schemeClr val="accent6">
                <a:lumMod val="85000"/>
              </a:schemeClr>
            </a:solidFill>
          </a:ln>
          <a:effectLst>
            <a:outerShdw blurRad="177800" sx="102000" sy="102000" algn="ctr" rotWithShape="0">
              <a:prstClr val="black">
                <a:alpha val="48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E653C118-185A-0221-25F1-43C0A566A73B}"/>
              </a:ext>
            </a:extLst>
          </p:cNvPr>
          <p:cNvCxnSpPr>
            <a:cxnSpLocks/>
          </p:cNvCxnSpPr>
          <p:nvPr/>
        </p:nvCxnSpPr>
        <p:spPr>
          <a:xfrm>
            <a:off x="2164622" y="2106675"/>
            <a:ext cx="0" cy="1880705"/>
          </a:xfrm>
          <a:prstGeom prst="line">
            <a:avLst/>
          </a:prstGeom>
          <a:ln>
            <a:solidFill>
              <a:schemeClr val="accent6">
                <a:lumMod val="85000"/>
              </a:schemeClr>
            </a:solidFill>
          </a:ln>
          <a:effectLst>
            <a:outerShdw blurRad="177800" sx="102000" sy="102000" algn="ctr" rotWithShape="0">
              <a:prstClr val="black">
                <a:alpha val="48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6E2840D-3FD1-8792-0675-038C4EF6DC96}"/>
              </a:ext>
            </a:extLst>
          </p:cNvPr>
          <p:cNvSpPr txBox="1"/>
          <p:nvPr/>
        </p:nvSpPr>
        <p:spPr>
          <a:xfrm>
            <a:off x="7414552" y="531773"/>
            <a:ext cx="1413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전기차의 모든 것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E91C31-1046-5297-EA1B-2E1FEA72A64B}"/>
              </a:ext>
            </a:extLst>
          </p:cNvPr>
          <p:cNvSpPr txBox="1"/>
          <p:nvPr/>
        </p:nvSpPr>
        <p:spPr>
          <a:xfrm>
            <a:off x="425877" y="531772"/>
            <a:ext cx="2936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PART.02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데이터 분석 </a:t>
            </a:r>
            <a:r>
              <a:rPr lang="en-US" altLang="ko-KR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– </a:t>
            </a:r>
            <a:r>
              <a:rPr lang="ko-KR" altLang="en-US" sz="12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인기 차종 분석</a:t>
            </a:r>
          </a:p>
        </p:txBody>
      </p:sp>
    </p:spTree>
    <p:extLst>
      <p:ext uri="{BB962C8B-B14F-4D97-AF65-F5344CB8AC3E}">
        <p14:creationId xmlns:p14="http://schemas.microsoft.com/office/powerpoint/2010/main" val="171874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D1D331-AE27-C974-4138-B1B47C8B4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569CA2-076B-4698-2E15-F7A7A8A5A0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D38D705-6B46-2D1C-A2B8-D2287B4076C4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95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ko-KR" altLang="en-US" sz="1400" b="0" i="0" u="none" strike="noStrike" kern="0" cap="none" spc="0" normalizeH="0" baseline="0" noProof="0">
              <a:ln>
                <a:noFill/>
              </a:ln>
              <a:solidFill>
                <a:srgbClr val="1B667A"/>
              </a:solidFill>
              <a:effectLst/>
              <a:uLnTx/>
              <a:uFillTx/>
              <a:latin typeface="Arial"/>
              <a:ea typeface="맑은 고딕" panose="020B0503020000020004" pitchFamily="50" charset="-127"/>
              <a:cs typeface="+mn-cs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9B773D-48EA-2178-C843-5DC6FE5D10E4}"/>
              </a:ext>
            </a:extLst>
          </p:cNvPr>
          <p:cNvSpPr txBox="1"/>
          <p:nvPr/>
        </p:nvSpPr>
        <p:spPr>
          <a:xfrm>
            <a:off x="4236720" y="2402473"/>
            <a:ext cx="32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현대 코나 사건</a:t>
            </a:r>
            <a:r>
              <a:rPr lang="en-US" altLang="ko-KR" sz="16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·</a:t>
            </a:r>
            <a:r>
              <a:rPr lang="ko-KR" altLang="en-US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사고</a:t>
            </a:r>
            <a:endParaRPr lang="ko-KR" altLang="en-US" b="1" dirty="0"/>
          </a:p>
          <a:p>
            <a:endParaRPr lang="ko-KR" altLang="en-US" sz="16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7" name="그림 6" descr="스크린샷, 그래픽, 텍스트, 그린이(가) 표시된 사진&#10;&#10;자동 생성된 설명">
            <a:extLst>
              <a:ext uri="{FF2B5EF4-FFF2-40B4-BE49-F238E27FC236}">
                <a16:creationId xmlns:a16="http://schemas.microsoft.com/office/drawing/2014/main" id="{2FD23ACC-774B-2131-7F7A-72406251D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15" y="2034093"/>
            <a:ext cx="7945120" cy="994034"/>
          </a:xfrm>
          <a:prstGeom prst="rect">
            <a:avLst/>
          </a:prstGeom>
        </p:spPr>
      </p:pic>
      <p:pic>
        <p:nvPicPr>
          <p:cNvPr id="11" name="그림 10" descr="로고, 그래픽, 클립아트, 디자인이(가) 표시된 사진&#10;&#10;자동 생성된 설명">
            <a:extLst>
              <a:ext uri="{FF2B5EF4-FFF2-40B4-BE49-F238E27FC236}">
                <a16:creationId xmlns:a16="http://schemas.microsoft.com/office/drawing/2014/main" id="{A6610821-C667-91AC-0EE4-641B5DB79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8535" y="2509815"/>
            <a:ext cx="291065" cy="44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77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01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야외, 밤, 연기, 오염이(가) 표시된 사진&#10;&#10;자동 생성된 설명">
            <a:extLst>
              <a:ext uri="{FF2B5EF4-FFF2-40B4-BE49-F238E27FC236}">
                <a16:creationId xmlns:a16="http://schemas.microsoft.com/office/drawing/2014/main" id="{4B5BBBAD-6068-BE95-6A00-0C816E9B89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saturation sat="33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132" y="-1355092"/>
            <a:ext cx="10444480" cy="750751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D55193-47DE-8820-361F-769B3F40A731}"/>
              </a:ext>
            </a:extLst>
          </p:cNvPr>
          <p:cNvSpPr txBox="1"/>
          <p:nvPr/>
        </p:nvSpPr>
        <p:spPr>
          <a:xfrm>
            <a:off x="670560" y="803024"/>
            <a:ext cx="2631440" cy="430887"/>
          </a:xfrm>
          <a:prstGeom prst="rect">
            <a:avLst/>
          </a:prstGeom>
          <a:solidFill>
            <a:schemeClr val="accent6">
              <a:lumMod val="85000"/>
            </a:schemeClr>
          </a:solidFill>
          <a:effectLst>
            <a:outerShdw blurRad="698500" sx="102000" sy="102000" algn="ctr" rotWithShape="0">
              <a:schemeClr val="accent6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latin typeface="Yu Gothic" panose="020B0400000000000000" pitchFamily="34" charset="-128"/>
                <a:ea typeface="휴먼엑스포" panose="02030504000101010101" pitchFamily="18" charset="-127"/>
              </a:rPr>
              <a:t>대구서 코나 화재 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…</a:t>
            </a:r>
            <a:endParaRPr lang="ko-KR" altLang="en-US" sz="2200" b="1" dirty="0">
              <a:latin typeface="Yu Gothic" panose="020B0400000000000000" pitchFamily="34" charset="-128"/>
              <a:ea typeface="휴먼엑스포" panose="020305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21EC15-BFCF-0BBD-A80D-7E07C2CDD90C}"/>
              </a:ext>
            </a:extLst>
          </p:cNvPr>
          <p:cNvSpPr txBox="1"/>
          <p:nvPr/>
        </p:nvSpPr>
        <p:spPr>
          <a:xfrm>
            <a:off x="670561" y="1807476"/>
            <a:ext cx="3555999" cy="430887"/>
          </a:xfrm>
          <a:prstGeom prst="rect">
            <a:avLst/>
          </a:prstGeom>
          <a:solidFill>
            <a:schemeClr val="accent6">
              <a:lumMod val="85000"/>
            </a:schemeClr>
          </a:solidFill>
          <a:effectLst>
            <a:outerShdw blurRad="698500" sx="102000" sy="102000" algn="ctr" rotWithShape="0">
              <a:schemeClr val="accent6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latin typeface="Yu Gothic" panose="020B0400000000000000" pitchFamily="34" charset="-128"/>
                <a:ea typeface="휴먼엑스포" panose="02030504000101010101" pitchFamily="18" charset="-127"/>
              </a:rPr>
              <a:t>경주서 코나 전기차 화재 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…</a:t>
            </a:r>
            <a:endParaRPr lang="ko-KR" altLang="en-US" sz="2200" b="1" dirty="0">
              <a:latin typeface="Yu Gothic" panose="020B0400000000000000" pitchFamily="34" charset="-128"/>
              <a:ea typeface="휴먼엑스포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3B4099-AFED-3E36-DB62-DBF26AD61F10}"/>
              </a:ext>
            </a:extLst>
          </p:cNvPr>
          <p:cNvSpPr txBox="1"/>
          <p:nvPr/>
        </p:nvSpPr>
        <p:spPr>
          <a:xfrm>
            <a:off x="670560" y="2811928"/>
            <a:ext cx="6045200" cy="430887"/>
          </a:xfrm>
          <a:prstGeom prst="rect">
            <a:avLst/>
          </a:prstGeom>
          <a:solidFill>
            <a:schemeClr val="accent6">
              <a:lumMod val="85000"/>
            </a:schemeClr>
          </a:solidFill>
          <a:effectLst>
            <a:outerShdw blurRad="698500" sx="102000" sy="102000" algn="ctr" rotWithShape="0">
              <a:schemeClr val="accent6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latin typeface="Yu Gothic" panose="020B0400000000000000" pitchFamily="34" charset="-128"/>
                <a:ea typeface="휴먼엑스포" panose="02030504000101010101" pitchFamily="18" charset="-127"/>
              </a:rPr>
              <a:t>주차된 현대차 코나 화재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, </a:t>
            </a:r>
            <a:r>
              <a:rPr lang="ko-KR" altLang="en-US" sz="2200" b="1" dirty="0">
                <a:latin typeface="Yu Gothic" panose="020B0400000000000000" pitchFamily="34" charset="-128"/>
                <a:ea typeface="휴먼엑스포" panose="02030504000101010101" pitchFamily="18" charset="-127"/>
              </a:rPr>
              <a:t>캐나다 퀘벡은 리콜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 …</a:t>
            </a:r>
            <a:endParaRPr lang="ko-KR" altLang="en-US" sz="2200" b="1" dirty="0">
              <a:latin typeface="Yu Gothic" panose="020B0400000000000000" pitchFamily="34" charset="-128"/>
              <a:ea typeface="휴먼엑스포" panose="02030504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9533F4-E8D3-355C-F960-EB0804B284FC}"/>
              </a:ext>
            </a:extLst>
          </p:cNvPr>
          <p:cNvSpPr txBox="1"/>
          <p:nvPr/>
        </p:nvSpPr>
        <p:spPr>
          <a:xfrm>
            <a:off x="670561" y="3816379"/>
            <a:ext cx="5770880" cy="430887"/>
          </a:xfrm>
          <a:prstGeom prst="rect">
            <a:avLst/>
          </a:prstGeom>
          <a:solidFill>
            <a:schemeClr val="accent6">
              <a:lumMod val="85000"/>
            </a:schemeClr>
          </a:solidFill>
          <a:effectLst>
            <a:outerShdw blurRad="698500" sx="102000" sy="102000" algn="ctr" rotWithShape="0">
              <a:schemeClr val="accent6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2200" b="1" dirty="0">
                <a:latin typeface="Yu Gothic" panose="020B0400000000000000" pitchFamily="34" charset="-128"/>
                <a:ea typeface="휴먼엑스포" panose="02030504000101010101" pitchFamily="18" charset="-127"/>
              </a:rPr>
              <a:t>현대차 코나 전기차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, </a:t>
            </a:r>
            <a:r>
              <a:rPr lang="ko-KR" altLang="en-US" sz="2200" b="1" dirty="0">
                <a:latin typeface="Yu Gothic" panose="020B0400000000000000" pitchFamily="34" charset="-128"/>
                <a:ea typeface="휴먼엑스포" panose="02030504000101010101" pitchFamily="18" charset="-127"/>
              </a:rPr>
              <a:t>부산 해운대서 또 화재</a:t>
            </a:r>
            <a:r>
              <a:rPr lang="en-US" altLang="ko-KR" sz="22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 …</a:t>
            </a:r>
            <a:endParaRPr lang="ko-KR" altLang="en-US" sz="2200" b="1" dirty="0">
              <a:latin typeface="Yu Gothic" panose="020B0400000000000000" pitchFamily="34" charset="-128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738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 animBg="1"/>
      <p:bldP spid="3" grpId="0" animBg="1"/>
      <p:bldP spid="4" grpId="0" animBg="1"/>
    </p:bldLst>
  </p:timing>
</p:sld>
</file>

<file path=ppt/theme/theme1.xml><?xml version="1.0" encoding="utf-8"?>
<a:theme xmlns:a="http://schemas.openxmlformats.org/drawingml/2006/main" name="World EV (Electric Vehicles) Day by Slidesgo">
  <a:themeElements>
    <a:clrScheme name="Simple Light">
      <a:dk1>
        <a:srgbClr val="3F5A42"/>
      </a:dk1>
      <a:lt1>
        <a:srgbClr val="1B667A"/>
      </a:lt1>
      <a:dk2>
        <a:srgbClr val="FD7964"/>
      </a:dk2>
      <a:lt2>
        <a:srgbClr val="718A1D"/>
      </a:lt2>
      <a:accent1>
        <a:srgbClr val="CCCA69"/>
      </a:accent1>
      <a:accent2>
        <a:srgbClr val="F8D304"/>
      </a:accent2>
      <a:accent3>
        <a:srgbClr val="9DA6EC"/>
      </a:accent3>
      <a:accent4>
        <a:srgbClr val="D2D6FF"/>
      </a:accent4>
      <a:accent5>
        <a:srgbClr val="E8EBE5"/>
      </a:accent5>
      <a:accent6>
        <a:srgbClr val="FFFFFF"/>
      </a:accent6>
      <a:hlink>
        <a:srgbClr val="3436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7717</TotalTime>
  <Words>560</Words>
  <Application>Microsoft Office PowerPoint</Application>
  <PresentationFormat>화면 슬라이드 쇼(16:9)</PresentationFormat>
  <Paragraphs>171</Paragraphs>
  <Slides>21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2" baseType="lpstr">
      <vt:lpstr>여기어때 잘난체</vt:lpstr>
      <vt:lpstr>Oi</vt:lpstr>
      <vt:lpstr>Lexend Exa</vt:lpstr>
      <vt:lpstr>Yu Gothic</vt:lpstr>
      <vt:lpstr>휴먼옛체</vt:lpstr>
      <vt:lpstr>Nanum Gothic</vt:lpstr>
      <vt:lpstr>コーポレート・ロゴ（ラウンド）ver3 Bold</vt:lpstr>
      <vt:lpstr>Montserrat</vt:lpstr>
      <vt:lpstr>여기어때 잘난체 OTF</vt:lpstr>
      <vt:lpstr>Arial</vt:lpstr>
      <vt:lpstr>World EV (Electric Vehicles) Day by Slidesgo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재빈 이</cp:lastModifiedBy>
  <cp:revision>47</cp:revision>
  <dcterms:modified xsi:type="dcterms:W3CDTF">2023-10-12T02:13:29Z</dcterms:modified>
</cp:coreProperties>
</file>